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301" r:id="rId3"/>
    <p:sldId id="280" r:id="rId4"/>
    <p:sldId id="296" r:id="rId5"/>
    <p:sldId id="295" r:id="rId6"/>
    <p:sldId id="297" r:id="rId7"/>
    <p:sldId id="298" r:id="rId8"/>
    <p:sldId id="309" r:id="rId9"/>
    <p:sldId id="299" r:id="rId10"/>
    <p:sldId id="317" r:id="rId11"/>
    <p:sldId id="300" r:id="rId12"/>
    <p:sldId id="303" r:id="rId13"/>
    <p:sldId id="304" r:id="rId14"/>
    <p:sldId id="305" r:id="rId15"/>
    <p:sldId id="313" r:id="rId16"/>
    <p:sldId id="306" r:id="rId17"/>
    <p:sldId id="307" r:id="rId18"/>
    <p:sldId id="308" r:id="rId19"/>
    <p:sldId id="294" r:id="rId20"/>
    <p:sldId id="310" r:id="rId21"/>
    <p:sldId id="311" r:id="rId22"/>
    <p:sldId id="312" r:id="rId23"/>
    <p:sldId id="289" r:id="rId24"/>
    <p:sldId id="287" r:id="rId25"/>
    <p:sldId id="292" r:id="rId26"/>
    <p:sldId id="291" r:id="rId27"/>
    <p:sldId id="293" r:id="rId28"/>
    <p:sldId id="290" r:id="rId29"/>
    <p:sldId id="286" r:id="rId30"/>
    <p:sldId id="283" r:id="rId31"/>
    <p:sldId id="284" r:id="rId32"/>
    <p:sldId id="314" r:id="rId33"/>
    <p:sldId id="288" r:id="rId34"/>
    <p:sldId id="315" r:id="rId35"/>
    <p:sldId id="31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9510428-FC8D-CE3B-674F-41C4003918AB}" name="Freya Shearer" initials="FS" userId="S::freya.shearer@unimelb.edu.au::6d9a42ff-213f-401a-a6c3-4aea0d86d99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261"/>
    <a:srgbClr val="EE3A89"/>
    <a:srgbClr val="3877AD"/>
    <a:srgbClr val="86B8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243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8/10/relationships/authors" Target="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iver Eales" userId="f991b628-a622-4546-b24a-15fe02d6088b" providerId="ADAL" clId="{0EF852AA-4948-47D1-8E77-4F769E57C9EF}"/>
    <pc:docChg chg="undo custSel modSld">
      <pc:chgData name="Oliver Eales" userId="f991b628-a622-4546-b24a-15fe02d6088b" providerId="ADAL" clId="{0EF852AA-4948-47D1-8E77-4F769E57C9EF}" dt="2025-08-15T04:47:54.776" v="470" actId="20577"/>
      <pc:docMkLst>
        <pc:docMk/>
      </pc:docMkLst>
      <pc:sldChg chg="modSp mod modCm">
        <pc:chgData name="Oliver Eales" userId="f991b628-a622-4546-b24a-15fe02d6088b" providerId="ADAL" clId="{0EF852AA-4948-47D1-8E77-4F769E57C9EF}" dt="2025-08-10T23:39:54.968" v="10" actId="20577"/>
        <pc:sldMkLst>
          <pc:docMk/>
          <pc:sldMk cId="0" sldId="25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Oliver Eales" userId="f991b628-a622-4546-b24a-15fe02d6088b" providerId="ADAL" clId="{0EF852AA-4948-47D1-8E77-4F769E57C9EF}" dt="2025-08-10T23:39:54.968" v="10" actId="20577"/>
              <pc2:cmMkLst xmlns:pc2="http://schemas.microsoft.com/office/powerpoint/2019/9/main/command">
                <pc:docMk/>
                <pc:sldMk cId="0" sldId="256"/>
                <pc2:cmMk id="{F3B9C03F-28FF-3C46-8275-D517C57238F5}"/>
              </pc2:cmMkLst>
            </pc226:cmChg>
            <pc226:cmChg xmlns:pc226="http://schemas.microsoft.com/office/powerpoint/2022/06/main/command" chg="mod">
              <pc226:chgData name="Oliver Eales" userId="f991b628-a622-4546-b24a-15fe02d6088b" providerId="ADAL" clId="{0EF852AA-4948-47D1-8E77-4F769E57C9EF}" dt="2025-08-10T23:39:54.968" v="10" actId="20577"/>
              <pc2:cmMkLst xmlns:pc2="http://schemas.microsoft.com/office/powerpoint/2019/9/main/command">
                <pc:docMk/>
                <pc:sldMk cId="0" sldId="256"/>
                <pc2:cmMk id="{B4780388-4C4E-EB47-A73F-494B0E454D1F}"/>
              </pc2:cmMkLst>
            </pc226:cmChg>
          </p:ext>
        </pc:extLst>
      </pc:sldChg>
      <pc:sldChg chg="modSp mod">
        <pc:chgData name="Oliver Eales" userId="f991b628-a622-4546-b24a-15fe02d6088b" providerId="ADAL" clId="{0EF852AA-4948-47D1-8E77-4F769E57C9EF}" dt="2025-08-11T05:48:57.601" v="130" actId="1076"/>
        <pc:sldMkLst>
          <pc:docMk/>
          <pc:sldMk cId="1607961880" sldId="284"/>
        </pc:sldMkLst>
      </pc:sldChg>
      <pc:sldChg chg="addSp delSp modSp mod">
        <pc:chgData name="Oliver Eales" userId="f991b628-a622-4546-b24a-15fe02d6088b" providerId="ADAL" clId="{0EF852AA-4948-47D1-8E77-4F769E57C9EF}" dt="2025-08-11T05:49:55.352" v="173" actId="1076"/>
        <pc:sldMkLst>
          <pc:docMk/>
          <pc:sldMk cId="3148337036" sldId="288"/>
        </pc:sldMkLst>
      </pc:sldChg>
      <pc:sldChg chg="modSp mod">
        <pc:chgData name="Oliver Eales" userId="f991b628-a622-4546-b24a-15fe02d6088b" providerId="ADAL" clId="{0EF852AA-4948-47D1-8E77-4F769E57C9EF}" dt="2025-08-10T23:43:17.370" v="73" actId="13926"/>
        <pc:sldMkLst>
          <pc:docMk/>
          <pc:sldMk cId="458981322" sldId="294"/>
        </pc:sldMkLst>
      </pc:sldChg>
      <pc:sldChg chg="modSp mod">
        <pc:chgData name="Oliver Eales" userId="f991b628-a622-4546-b24a-15fe02d6088b" providerId="ADAL" clId="{0EF852AA-4948-47D1-8E77-4F769E57C9EF}" dt="2025-08-10T23:40:26.844" v="13" actId="13926"/>
        <pc:sldMkLst>
          <pc:docMk/>
          <pc:sldMk cId="1319700616" sldId="296"/>
        </pc:sldMkLst>
      </pc:sldChg>
      <pc:sldChg chg="modSp mod modCm modNotesTx">
        <pc:chgData name="Oliver Eales" userId="f991b628-a622-4546-b24a-15fe02d6088b" providerId="ADAL" clId="{0EF852AA-4948-47D1-8E77-4F769E57C9EF}" dt="2025-08-15T04:47:00.958" v="434" actId="6549"/>
        <pc:sldMkLst>
          <pc:docMk/>
          <pc:sldMk cId="1527129321" sldId="29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Oliver Eales" userId="f991b628-a622-4546-b24a-15fe02d6088b" providerId="ADAL" clId="{0EF852AA-4948-47D1-8E77-4F769E57C9EF}" dt="2025-08-15T04:46:16.113" v="301" actId="20577"/>
              <pc2:cmMkLst xmlns:pc2="http://schemas.microsoft.com/office/powerpoint/2019/9/main/command">
                <pc:docMk/>
                <pc:sldMk cId="1527129321" sldId="297"/>
                <pc2:cmMk id="{10B5BEBC-0124-374C-B0BB-448B8741384C}"/>
              </pc2:cmMkLst>
            </pc226:cmChg>
          </p:ext>
        </pc:extLst>
      </pc:sldChg>
      <pc:sldChg chg="modSp mod">
        <pc:chgData name="Oliver Eales" userId="f991b628-a622-4546-b24a-15fe02d6088b" providerId="ADAL" clId="{0EF852AA-4948-47D1-8E77-4F769E57C9EF}" dt="2025-08-10T23:41:11.509" v="17" actId="13926"/>
        <pc:sldMkLst>
          <pc:docMk/>
          <pc:sldMk cId="2489651348" sldId="298"/>
        </pc:sldMkLst>
      </pc:sldChg>
      <pc:sldChg chg="modSp mod">
        <pc:chgData name="Oliver Eales" userId="f991b628-a622-4546-b24a-15fe02d6088b" providerId="ADAL" clId="{0EF852AA-4948-47D1-8E77-4F769E57C9EF}" dt="2025-08-10T23:41:30.138" v="19" actId="13926"/>
        <pc:sldMkLst>
          <pc:docMk/>
          <pc:sldMk cId="2016252515" sldId="299"/>
        </pc:sldMkLst>
      </pc:sldChg>
      <pc:sldChg chg="modSp mod">
        <pc:chgData name="Oliver Eales" userId="f991b628-a622-4546-b24a-15fe02d6088b" providerId="ADAL" clId="{0EF852AA-4948-47D1-8E77-4F769E57C9EF}" dt="2025-08-10T23:40:19.294" v="11" actId="13926"/>
        <pc:sldMkLst>
          <pc:docMk/>
          <pc:sldMk cId="1280320625" sldId="301"/>
        </pc:sldMkLst>
      </pc:sldChg>
      <pc:sldChg chg="modSp mod">
        <pc:chgData name="Oliver Eales" userId="f991b628-a622-4546-b24a-15fe02d6088b" providerId="ADAL" clId="{0EF852AA-4948-47D1-8E77-4F769E57C9EF}" dt="2025-08-10T23:41:38.093" v="21" actId="13926"/>
        <pc:sldMkLst>
          <pc:docMk/>
          <pc:sldMk cId="251482639" sldId="303"/>
        </pc:sldMkLst>
      </pc:sldChg>
      <pc:sldChg chg="modSp mod modCm">
        <pc:chgData name="Oliver Eales" userId="f991b628-a622-4546-b24a-15fe02d6088b" providerId="ADAL" clId="{0EF852AA-4948-47D1-8E77-4F769E57C9EF}" dt="2025-08-15T04:47:54.776" v="470" actId="20577"/>
        <pc:sldMkLst>
          <pc:docMk/>
          <pc:sldMk cId="3362382798" sldId="30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Oliver Eales" userId="f991b628-a622-4546-b24a-15fe02d6088b" providerId="ADAL" clId="{0EF852AA-4948-47D1-8E77-4F769E57C9EF}" dt="2025-08-15T04:47:54.776" v="470" actId="20577"/>
              <pc2:cmMkLst xmlns:pc2="http://schemas.microsoft.com/office/powerpoint/2019/9/main/command">
                <pc:docMk/>
                <pc:sldMk cId="3362382798" sldId="305"/>
                <pc2:cmMk id="{3A370C37-4B1B-9C43-BFE1-20E70324D93E}"/>
              </pc2:cmMkLst>
            </pc226:cmChg>
          </p:ext>
        </pc:extLst>
      </pc:sldChg>
      <pc:sldChg chg="modSp mod">
        <pc:chgData name="Oliver Eales" userId="f991b628-a622-4546-b24a-15fe02d6088b" providerId="ADAL" clId="{0EF852AA-4948-47D1-8E77-4F769E57C9EF}" dt="2025-08-10T23:43:09.149" v="72" actId="13926"/>
        <pc:sldMkLst>
          <pc:docMk/>
          <pc:sldMk cId="1659620660" sldId="308"/>
        </pc:sldMkLst>
      </pc:sldChg>
      <pc:sldChg chg="modSp mod modCm">
        <pc:chgData name="Oliver Eales" userId="f991b628-a622-4546-b24a-15fe02d6088b" providerId="ADAL" clId="{0EF852AA-4948-47D1-8E77-4F769E57C9EF}" dt="2025-08-10T23:43:38.911" v="85" actId="13926"/>
        <pc:sldMkLst>
          <pc:docMk/>
          <pc:sldMk cId="2313438783" sldId="31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Oliver Eales" userId="f991b628-a622-4546-b24a-15fe02d6088b" providerId="ADAL" clId="{0EF852AA-4948-47D1-8E77-4F769E57C9EF}" dt="2025-08-10T23:43:36.187" v="84" actId="20577"/>
              <pc2:cmMkLst xmlns:pc2="http://schemas.microsoft.com/office/powerpoint/2019/9/main/command">
                <pc:docMk/>
                <pc:sldMk cId="2313438783" sldId="310"/>
                <pc2:cmMk id="{C5EAB918-7D95-BE41-BC1E-DA7DEB9C0152}"/>
              </pc2:cmMkLst>
            </pc226:cmChg>
          </p:ext>
        </pc:extLst>
      </pc:sldChg>
      <pc:sldChg chg="modSp mod">
        <pc:chgData name="Oliver Eales" userId="f991b628-a622-4546-b24a-15fe02d6088b" providerId="ADAL" clId="{0EF852AA-4948-47D1-8E77-4F769E57C9EF}" dt="2025-08-10T23:42:35.137" v="70" actId="13926"/>
        <pc:sldMkLst>
          <pc:docMk/>
          <pc:sldMk cId="3454874748" sldId="313"/>
        </pc:sldMkLst>
      </pc:sldChg>
      <pc:sldChg chg="addSp delSp modSp mod">
        <pc:chgData name="Oliver Eales" userId="f991b628-a622-4546-b24a-15fe02d6088b" providerId="ADAL" clId="{0EF852AA-4948-47D1-8E77-4F769E57C9EF}" dt="2025-08-11T05:49:39.153" v="168" actId="6549"/>
        <pc:sldMkLst>
          <pc:docMk/>
          <pc:sldMk cId="2397215646" sldId="314"/>
        </pc:sldMkLst>
      </pc:sldChg>
      <pc:sldChg chg="modSp mod">
        <pc:chgData name="Oliver Eales" userId="f991b628-a622-4546-b24a-15fe02d6088b" providerId="ADAL" clId="{0EF852AA-4948-47D1-8E77-4F769E57C9EF}" dt="2025-08-10T23:45:47.959" v="87" actId="13926"/>
        <pc:sldMkLst>
          <pc:docMk/>
          <pc:sldMk cId="2992683620" sldId="315"/>
        </pc:sldMkLst>
      </pc:sldChg>
      <pc:sldChg chg="addSp modSp mod">
        <pc:chgData name="Oliver Eales" userId="f991b628-a622-4546-b24a-15fe02d6088b" providerId="ADAL" clId="{0EF852AA-4948-47D1-8E77-4F769E57C9EF}" dt="2025-08-11T05:51:37.305" v="268" actId="14100"/>
        <pc:sldMkLst>
          <pc:docMk/>
          <pc:sldMk cId="598129068" sldId="316"/>
        </pc:sldMkLst>
      </pc:sldChg>
    </pc:docChg>
  </pc:docChgLst>
  <pc:docChgLst>
    <pc:chgData name="Oliver Eales" userId="f991b628-a622-4546-b24a-15fe02d6088b" providerId="ADAL" clId="{844B8B2A-9605-4EB9-B5B0-C590D2B04A4F}"/>
    <pc:docChg chg="custSel modSld">
      <pc:chgData name="Oliver Eales" userId="f991b628-a622-4546-b24a-15fe02d6088b" providerId="ADAL" clId="{844B8B2A-9605-4EB9-B5B0-C590D2B04A4F}" dt="2025-08-18T09:05:01.798" v="28" actId="20577"/>
      <pc:docMkLst>
        <pc:docMk/>
      </pc:docMkLst>
      <pc:sldChg chg="modSp mod">
        <pc:chgData name="Oliver Eales" userId="f991b628-a622-4546-b24a-15fe02d6088b" providerId="ADAL" clId="{844B8B2A-9605-4EB9-B5B0-C590D2B04A4F}" dt="2025-08-18T09:05:01.798" v="28" actId="20577"/>
        <pc:sldMkLst>
          <pc:docMk/>
          <pc:sldMk cId="0" sldId="256"/>
        </pc:sldMkLst>
      </pc:sldChg>
    </pc:docChg>
  </pc:docChgLst>
  <pc:docChgLst>
    <pc:chgData name="Oliver Eales" userId="f991b628-a622-4546-b24a-15fe02d6088b" providerId="ADAL" clId="{6652E29C-1D2D-4DEE-8659-5A751BDB9417}"/>
    <pc:docChg chg="undo custSel addSld modSld">
      <pc:chgData name="Oliver Eales" userId="f991b628-a622-4546-b24a-15fe02d6088b" providerId="ADAL" clId="{6652E29C-1D2D-4DEE-8659-5A751BDB9417}" dt="2025-09-16T12:29:06.581" v="118" actId="1076"/>
      <pc:docMkLst>
        <pc:docMk/>
      </pc:docMkLst>
      <pc:sldChg chg="delSp mod">
        <pc:chgData name="Oliver Eales" userId="f991b628-a622-4546-b24a-15fe02d6088b" providerId="ADAL" clId="{6652E29C-1D2D-4DEE-8659-5A751BDB9417}" dt="2025-09-10T05:55:40.288" v="49" actId="478"/>
        <pc:sldMkLst>
          <pc:docMk/>
          <pc:sldMk cId="0" sldId="256"/>
        </pc:sldMkLst>
      </pc:sldChg>
      <pc:sldChg chg="addSp delSp modSp mod delAnim">
        <pc:chgData name="Oliver Eales" userId="f991b628-a622-4546-b24a-15fe02d6088b" providerId="ADAL" clId="{6652E29C-1D2D-4DEE-8659-5A751BDB9417}" dt="2025-09-09T01:30:59.285" v="38" actId="1076"/>
        <pc:sldMkLst>
          <pc:docMk/>
          <pc:sldMk cId="2016252515" sldId="299"/>
        </pc:sldMkLst>
        <pc:spChg chg="add mod">
          <ac:chgData name="Oliver Eales" userId="f991b628-a622-4546-b24a-15fe02d6088b" providerId="ADAL" clId="{6652E29C-1D2D-4DEE-8659-5A751BDB9417}" dt="2025-09-09T01:30:55.497" v="36" actId="1076"/>
          <ac:spMkLst>
            <pc:docMk/>
            <pc:sldMk cId="2016252515" sldId="299"/>
            <ac:spMk id="4" creationId="{712C6218-5CA8-490C-B2BB-8CD163BC7214}"/>
          </ac:spMkLst>
        </pc:spChg>
        <pc:spChg chg="add mod">
          <ac:chgData name="Oliver Eales" userId="f991b628-a622-4546-b24a-15fe02d6088b" providerId="ADAL" clId="{6652E29C-1D2D-4DEE-8659-5A751BDB9417}" dt="2025-09-09T01:30:37.803" v="33" actId="1076"/>
          <ac:spMkLst>
            <pc:docMk/>
            <pc:sldMk cId="2016252515" sldId="299"/>
            <ac:spMk id="5" creationId="{D89A4BDC-58E2-0F78-30A7-44405FBA0F24}"/>
          </ac:spMkLst>
        </pc:spChg>
        <pc:spChg chg="add mod">
          <ac:chgData name="Oliver Eales" userId="f991b628-a622-4546-b24a-15fe02d6088b" providerId="ADAL" clId="{6652E29C-1D2D-4DEE-8659-5A751BDB9417}" dt="2025-09-09T01:30:57.603" v="37" actId="1076"/>
          <ac:spMkLst>
            <pc:docMk/>
            <pc:sldMk cId="2016252515" sldId="299"/>
            <ac:spMk id="10" creationId="{CF104823-4217-285F-08CB-C96EE98B798D}"/>
          </ac:spMkLst>
        </pc:spChg>
        <pc:spChg chg="mod">
          <ac:chgData name="Oliver Eales" userId="f991b628-a622-4546-b24a-15fe02d6088b" providerId="ADAL" clId="{6652E29C-1D2D-4DEE-8659-5A751BDB9417}" dt="2025-09-09T01:29:56.996" v="23" actId="1076"/>
          <ac:spMkLst>
            <pc:docMk/>
            <pc:sldMk cId="2016252515" sldId="299"/>
            <ac:spMk id="12" creationId="{1A3BBFC7-3C2A-9EAF-53F5-C104B797A052}"/>
          </ac:spMkLst>
        </pc:spChg>
        <pc:spChg chg="mod">
          <ac:chgData name="Oliver Eales" userId="f991b628-a622-4546-b24a-15fe02d6088b" providerId="ADAL" clId="{6652E29C-1D2D-4DEE-8659-5A751BDB9417}" dt="2025-09-09T01:30:59.285" v="38" actId="1076"/>
          <ac:spMkLst>
            <pc:docMk/>
            <pc:sldMk cId="2016252515" sldId="299"/>
            <ac:spMk id="14" creationId="{6C4FB40A-B2A9-46D1-E0F6-7475BB0A01EA}"/>
          </ac:spMkLst>
        </pc:spChg>
        <pc:spChg chg="mod">
          <ac:chgData name="Oliver Eales" userId="f991b628-a622-4546-b24a-15fe02d6088b" providerId="ADAL" clId="{6652E29C-1D2D-4DEE-8659-5A751BDB9417}" dt="2025-09-09T01:29:54.015" v="22" actId="1076"/>
          <ac:spMkLst>
            <pc:docMk/>
            <pc:sldMk cId="2016252515" sldId="299"/>
            <ac:spMk id="98" creationId="{0CEFB5F5-4205-3CDC-C90D-E951368BD512}"/>
          </ac:spMkLst>
        </pc:spChg>
        <pc:picChg chg="add mod modCrop">
          <ac:chgData name="Oliver Eales" userId="f991b628-a622-4546-b24a-15fe02d6088b" providerId="ADAL" clId="{6652E29C-1D2D-4DEE-8659-5A751BDB9417}" dt="2025-09-09T01:30:04.175" v="25" actId="1076"/>
          <ac:picMkLst>
            <pc:docMk/>
            <pc:sldMk cId="2016252515" sldId="299"/>
            <ac:picMk id="3" creationId="{0564DFB2-76CC-8E27-FBAD-6866D7D63994}"/>
          </ac:picMkLst>
        </pc:picChg>
        <pc:picChg chg="add del mod modCrop">
          <ac:chgData name="Oliver Eales" userId="f991b628-a622-4546-b24a-15fe02d6088b" providerId="ADAL" clId="{6652E29C-1D2D-4DEE-8659-5A751BDB9417}" dt="2025-09-09T01:29:26.496" v="17" actId="732"/>
          <ac:picMkLst>
            <pc:docMk/>
            <pc:sldMk cId="2016252515" sldId="299"/>
            <ac:picMk id="6" creationId="{0E6F7FE4-B3F9-09CD-5D1E-9E628BA9A7E6}"/>
          </ac:picMkLst>
        </pc:picChg>
        <pc:picChg chg="mod">
          <ac:chgData name="Oliver Eales" userId="f991b628-a622-4546-b24a-15fe02d6088b" providerId="ADAL" clId="{6652E29C-1D2D-4DEE-8659-5A751BDB9417}" dt="2025-09-09T01:30:14.635" v="29" actId="14100"/>
          <ac:picMkLst>
            <pc:docMk/>
            <pc:sldMk cId="2016252515" sldId="299"/>
            <ac:picMk id="8" creationId="{63F1F390-BC66-25F7-CCF5-7C9D4FA65B7A}"/>
          </ac:picMkLst>
        </pc:picChg>
      </pc:sldChg>
      <pc:sldChg chg="addSp delSp modSp mod modAnim">
        <pc:chgData name="Oliver Eales" userId="f991b628-a622-4546-b24a-15fe02d6088b" providerId="ADAL" clId="{6652E29C-1D2D-4DEE-8659-5A751BDB9417}" dt="2025-09-16T12:29:06.581" v="118" actId="1076"/>
        <pc:sldMkLst>
          <pc:docMk/>
          <pc:sldMk cId="2244866365" sldId="307"/>
        </pc:sldMkLst>
        <pc:spChg chg="add mod">
          <ac:chgData name="Oliver Eales" userId="f991b628-a622-4546-b24a-15fe02d6088b" providerId="ADAL" clId="{6652E29C-1D2D-4DEE-8659-5A751BDB9417}" dt="2025-09-16T12:28:21.694" v="50"/>
          <ac:spMkLst>
            <pc:docMk/>
            <pc:sldMk cId="2244866365" sldId="307"/>
            <ac:spMk id="10" creationId="{8E0D59EA-85AD-20FC-D58A-ADEE781E6039}"/>
          </ac:spMkLst>
        </pc:spChg>
        <pc:spChg chg="mod">
          <ac:chgData name="Oliver Eales" userId="f991b628-a622-4546-b24a-15fe02d6088b" providerId="ADAL" clId="{6652E29C-1D2D-4DEE-8659-5A751BDB9417}" dt="2025-09-16T12:28:27.078" v="51" actId="1076"/>
          <ac:spMkLst>
            <pc:docMk/>
            <pc:sldMk cId="2244866365" sldId="307"/>
            <ac:spMk id="12" creationId="{5354E2E7-5C97-C5E4-2059-DD167D420BBB}"/>
          </ac:spMkLst>
        </pc:spChg>
        <pc:spChg chg="mod">
          <ac:chgData name="Oliver Eales" userId="f991b628-a622-4546-b24a-15fe02d6088b" providerId="ADAL" clId="{6652E29C-1D2D-4DEE-8659-5A751BDB9417}" dt="2025-09-16T12:28:50.606" v="60" actId="1076"/>
          <ac:spMkLst>
            <pc:docMk/>
            <pc:sldMk cId="2244866365" sldId="307"/>
            <ac:spMk id="14" creationId="{8778D3B7-B254-3185-33A0-3B4340222EA6}"/>
          </ac:spMkLst>
        </pc:spChg>
        <pc:spChg chg="add mod">
          <ac:chgData name="Oliver Eales" userId="f991b628-a622-4546-b24a-15fe02d6088b" providerId="ADAL" clId="{6652E29C-1D2D-4DEE-8659-5A751BDB9417}" dt="2025-09-16T12:28:21.694" v="50"/>
          <ac:spMkLst>
            <pc:docMk/>
            <pc:sldMk cId="2244866365" sldId="307"/>
            <ac:spMk id="15" creationId="{7FE15EAD-B377-EEB5-F9EE-BBFFF34BA117}"/>
          </ac:spMkLst>
        </pc:spChg>
        <pc:spChg chg="add mod">
          <ac:chgData name="Oliver Eales" userId="f991b628-a622-4546-b24a-15fe02d6088b" providerId="ADAL" clId="{6652E29C-1D2D-4DEE-8659-5A751BDB9417}" dt="2025-09-16T12:29:06.581" v="118" actId="1076"/>
          <ac:spMkLst>
            <pc:docMk/>
            <pc:sldMk cId="2244866365" sldId="307"/>
            <ac:spMk id="16" creationId="{C4F0CEDE-266E-0EDD-219E-A4A0F8B18922}"/>
          </ac:spMkLst>
        </pc:spChg>
        <pc:spChg chg="mod">
          <ac:chgData name="Oliver Eales" userId="f991b628-a622-4546-b24a-15fe02d6088b" providerId="ADAL" clId="{6652E29C-1D2D-4DEE-8659-5A751BDB9417}" dt="2025-09-16T12:28:45.788" v="59" actId="14100"/>
          <ac:spMkLst>
            <pc:docMk/>
            <pc:sldMk cId="2244866365" sldId="307"/>
            <ac:spMk id="98" creationId="{F87AD061-DE58-2F95-71D5-E10C55CD3922}"/>
          </ac:spMkLst>
        </pc:spChg>
        <pc:picChg chg="add mod">
          <ac:chgData name="Oliver Eales" userId="f991b628-a622-4546-b24a-15fe02d6088b" providerId="ADAL" clId="{6652E29C-1D2D-4DEE-8659-5A751BDB9417}" dt="2025-09-16T12:28:21.694" v="50"/>
          <ac:picMkLst>
            <pc:docMk/>
            <pc:sldMk cId="2244866365" sldId="307"/>
            <ac:picMk id="3" creationId="{572A7B20-929B-5D99-5CF3-1CE929168C1C}"/>
          </ac:picMkLst>
        </pc:picChg>
        <pc:picChg chg="add mod">
          <ac:chgData name="Oliver Eales" userId="f991b628-a622-4546-b24a-15fe02d6088b" providerId="ADAL" clId="{6652E29C-1D2D-4DEE-8659-5A751BDB9417}" dt="2025-09-16T12:28:21.694" v="50"/>
          <ac:picMkLst>
            <pc:docMk/>
            <pc:sldMk cId="2244866365" sldId="307"/>
            <ac:picMk id="4" creationId="{58647051-633E-80FB-53F4-C3FAB0CCC9B0}"/>
          </ac:picMkLst>
        </pc:picChg>
        <pc:picChg chg="add mod">
          <ac:chgData name="Oliver Eales" userId="f991b628-a622-4546-b24a-15fe02d6088b" providerId="ADAL" clId="{6652E29C-1D2D-4DEE-8659-5A751BDB9417}" dt="2025-09-16T12:28:21.694" v="50"/>
          <ac:picMkLst>
            <pc:docMk/>
            <pc:sldMk cId="2244866365" sldId="307"/>
            <ac:picMk id="5" creationId="{5A42E144-EC5E-A1B0-EC10-F350DABE6EBE}"/>
          </ac:picMkLst>
        </pc:picChg>
      </pc:sldChg>
      <pc:sldChg chg="modSp add mod">
        <pc:chgData name="Oliver Eales" userId="f991b628-a622-4546-b24a-15fe02d6088b" providerId="ADAL" clId="{6652E29C-1D2D-4DEE-8659-5A751BDB9417}" dt="2025-09-09T01:31:17.921" v="48" actId="20577"/>
        <pc:sldMkLst>
          <pc:docMk/>
          <pc:sldMk cId="2848574618" sldId="317"/>
        </pc:sldMkLst>
        <pc:spChg chg="mod">
          <ac:chgData name="Oliver Eales" userId="f991b628-a622-4546-b24a-15fe02d6088b" providerId="ADAL" clId="{6652E29C-1D2D-4DEE-8659-5A751BDB9417}" dt="2025-09-09T01:31:17.921" v="48" actId="20577"/>
          <ac:spMkLst>
            <pc:docMk/>
            <pc:sldMk cId="2848574618" sldId="317"/>
            <ac:spMk id="98" creationId="{7D4329DA-4D4F-AB0E-925D-EF044F9FF9C2}"/>
          </ac:spMkLst>
        </pc:spChg>
      </pc:sldChg>
    </pc:docChg>
  </pc:docChgLst>
  <pc:docChgLst>
    <pc:chgData name="Alexandra Hogan" userId="1862c219-6d33-4004-89eb-cb124506b1d5" providerId="ADAL" clId="{41BD7927-91E6-469B-A82D-CBCB0C86694F}"/>
    <pc:docChg chg="modSld">
      <pc:chgData name="Alexandra Hogan" userId="1862c219-6d33-4004-89eb-cb124506b1d5" providerId="ADAL" clId="{41BD7927-91E6-469B-A82D-CBCB0C86694F}" dt="2025-09-29T23:28:10.493" v="1" actId="6549"/>
      <pc:docMkLst>
        <pc:docMk/>
      </pc:docMkLst>
      <pc:sldChg chg="modNotesTx">
        <pc:chgData name="Alexandra Hogan" userId="1862c219-6d33-4004-89eb-cb124506b1d5" providerId="ADAL" clId="{41BD7927-91E6-469B-A82D-CBCB0C86694F}" dt="2025-09-29T23:28:00.982" v="0" actId="20577"/>
        <pc:sldMkLst>
          <pc:docMk/>
          <pc:sldMk cId="1527129321" sldId="297"/>
        </pc:sldMkLst>
      </pc:sldChg>
      <pc:sldChg chg="modNotesTx">
        <pc:chgData name="Alexandra Hogan" userId="1862c219-6d33-4004-89eb-cb124506b1d5" providerId="ADAL" clId="{41BD7927-91E6-469B-A82D-CBCB0C86694F}" dt="2025-09-29T23:28:10.493" v="1" actId="6549"/>
        <pc:sldMkLst>
          <pc:docMk/>
          <pc:sldMk cId="3362382798" sldId="30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3A55E-8BFB-4327-B16C-50EA9CFAE3A3}" type="datetimeFigureOut">
              <a:rPr lang="en-AU" smtClean="0"/>
              <a:t>30/09/2025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AC5789-98FC-4AB3-89FB-7C781E437DD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9550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35E59B51-4DD5-6767-57BA-5C80EF349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45248EBD-85BF-BC16-44EF-F6FEB57489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2BD57DFF-F1AD-3278-FE90-4C4FB3DCE5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0FA000E1-781A-8ACC-AFE1-76A6DC890FF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808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BC630D37-C6BC-961D-1087-F180CBFEA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6CCDCB7D-3D6D-F982-7007-FB8957A5FD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D08141A0-F446-36C4-31E6-5F6D89B320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C8F72318-BE37-AC18-F17D-6CF280C7F0D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9165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1975C700-2BED-3F90-0AFC-0AF383B46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3ff1cc942e_0_88:notes">
            <a:extLst>
              <a:ext uri="{FF2B5EF4-FFF2-40B4-BE49-F238E27FC236}">
                <a16:creationId xmlns:a16="http://schemas.microsoft.com/office/drawing/2014/main" id="{907AE32B-0EFB-62B5-6F08-B754F0B5D5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33ff1cc942e_0_88:notes">
            <a:extLst>
              <a:ext uri="{FF2B5EF4-FFF2-40B4-BE49-F238E27FC236}">
                <a16:creationId xmlns:a16="http://schemas.microsoft.com/office/drawing/2014/main" id="{DE996CAF-5887-2C74-4370-6D356D6D72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g33ff1cc942e_0_88:notes">
            <a:extLst>
              <a:ext uri="{FF2B5EF4-FFF2-40B4-BE49-F238E27FC236}">
                <a16:creationId xmlns:a16="http://schemas.microsoft.com/office/drawing/2014/main" id="{9E065CB7-65B1-9928-467B-DCEE191549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1070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E0EF778C-6B92-FC02-35C1-20A5A7270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FC9FF5FD-1BE4-78E7-37FA-6EADAF4F0C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67F7291D-F668-5AFC-DEFF-EC38A2A52A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52D34388-0130-3CE5-7506-E08AEB4FCC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31047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3431355E-2B23-622A-086D-776D99F68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035129DE-44D8-770E-3A82-F0B27D3423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FBE4300C-E6E3-6B7A-3D55-B13832FB81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38B7D382-9200-B414-27B0-561BCEE4445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0128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74E4E978-F62C-24D5-269A-BCE7E2BE5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33D43541-EE62-D824-59EE-E4C45ADA2E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3A79F281-E48B-674D-0D4A-70810550B5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2C267172-3BAB-2D34-51FE-27E51DBF889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9466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9A82EC12-A495-6DE6-B2F5-EE555E874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62F4456A-4F48-8BF1-7DBF-DDDABC1454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FFC7BFE7-511C-2BFF-A70F-354E9DA607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8B575A28-E124-DD34-8408-3B7DD0AE56B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85645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EE07D42A-5F0C-B51B-00BC-6D056AAA7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E5F78CA6-D1CB-7472-C7AA-C9387EC49F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F53510EE-CD54-94AB-E5E9-37E0F884A5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8EB8D629-E306-1B21-8B1A-6F2B6AAA188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2848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8E2D488A-BA43-63E2-A475-FD66951BF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C625214F-B2C9-80A5-B90F-35A7B0679C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45AEF9B1-B694-6358-0469-7595B720FE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E1952251-673C-5AF3-E6B6-C6454F436A7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30977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8902BECB-60EA-B607-3A8C-767BE3A90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3ff1cc942e_0_88:notes">
            <a:extLst>
              <a:ext uri="{FF2B5EF4-FFF2-40B4-BE49-F238E27FC236}">
                <a16:creationId xmlns:a16="http://schemas.microsoft.com/office/drawing/2014/main" id="{806129E2-7AAB-68C9-789D-94DA1C1FA7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33ff1cc942e_0_88:notes">
            <a:extLst>
              <a:ext uri="{FF2B5EF4-FFF2-40B4-BE49-F238E27FC236}">
                <a16:creationId xmlns:a16="http://schemas.microsoft.com/office/drawing/2014/main" id="{F66133BD-3C39-9CA7-2B7F-28E3B64E6E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g33ff1cc942e_0_88:notes">
            <a:extLst>
              <a:ext uri="{FF2B5EF4-FFF2-40B4-BE49-F238E27FC236}">
                <a16:creationId xmlns:a16="http://schemas.microsoft.com/office/drawing/2014/main" id="{389C4B23-408A-8401-E752-67C1C1FD0AE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3493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8DB95C44-822D-553A-747B-0905F5771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98BDC2B7-B1A4-3FE6-278F-191D3738E4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9611594F-CB86-3258-381E-5A94E9D45F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80E5BD85-F906-5B91-3B7F-0559F2AD7EF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74093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269B8C41-791C-14CF-4C85-B5303EA16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53722A5A-722B-BCC2-036E-2577E24846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FB2747A0-AEF3-BDC8-8E79-B7497468D8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DA5D0FCD-60EF-A130-A1D0-D2ABDDDE017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4408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F46A14C3-2892-012D-9292-57F22D681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466604C1-B236-4F6D-FFF3-79EAE3F3E8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014FCF48-1583-3606-369F-27FC7ADCF1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90CE56C4-87B8-483B-65AF-A7D37FD48B4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06056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9656952E-11C3-A7B3-77A1-D0A913D37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104AA1D9-285A-0B44-7876-D37D2D8B96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2E7059F0-C8BD-A6E2-7C7C-578A39BE4B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5DAE378B-AE82-7E0D-E7CB-7D359B18374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9902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781AFBFE-9E04-F4C2-B5D6-6E9FCC77F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3ff1cc942e_0_88:notes">
            <a:extLst>
              <a:ext uri="{FF2B5EF4-FFF2-40B4-BE49-F238E27FC236}">
                <a16:creationId xmlns:a16="http://schemas.microsoft.com/office/drawing/2014/main" id="{7D5A40EC-AC73-CE2A-F38F-6EF043FADD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33ff1cc942e_0_88:notes">
            <a:extLst>
              <a:ext uri="{FF2B5EF4-FFF2-40B4-BE49-F238E27FC236}">
                <a16:creationId xmlns:a16="http://schemas.microsoft.com/office/drawing/2014/main" id="{FE04A1B9-2E12-FC47-1DAD-B3F98AF1A6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g33ff1cc942e_0_88:notes">
            <a:extLst>
              <a:ext uri="{FF2B5EF4-FFF2-40B4-BE49-F238E27FC236}">
                <a16:creationId xmlns:a16="http://schemas.microsoft.com/office/drawing/2014/main" id="{80B3EB50-7B29-E56E-11CE-DE88011E475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65999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184F43FF-BD8E-2368-9C7E-2AF637D4D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039628FA-1F6A-3871-3A62-759A31E4F7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CE6DCF15-E885-7837-3E73-99BAAD9693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C4E59CA4-217D-E2C1-42E3-EAC549317CF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98691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8E8BB09F-1DBF-4A8F-4FB7-F974BB93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C880F615-51C6-63E1-8539-899EA1E172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C26A89AD-DDF7-9E84-000A-831964D3BF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996882EF-9002-F8FE-E0D1-C4B6FE2046D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79763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A2F2C585-097D-84A4-1A1C-EC716A660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EF96EB41-8ABB-0369-D324-41BBEB3FC3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4633F7FD-F16C-C966-8ACD-3F1E1C77F0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D9D8015F-8E56-7AC2-0B9D-F22E9B84D38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801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C4D1C984-6298-EA61-F73D-328B0CB97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1653C60A-0BD5-FB5C-CC20-E5EFFA09B8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348EDEB3-200A-CF0C-458C-372972F8DC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086DD62A-7148-BC59-4FF8-CBED87596E5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65591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548EA547-9E9C-5152-53E3-B0949AF91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3E6B648D-FA09-1682-5927-824CD8F7E4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CB597F1B-CB60-637A-A497-21097C50F6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C1ED608C-7588-00E0-47E1-F6F9A09A79A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07323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C616D46D-3B81-6E69-B749-9E4D893D3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3ff1cc942e_0_88:notes">
            <a:extLst>
              <a:ext uri="{FF2B5EF4-FFF2-40B4-BE49-F238E27FC236}">
                <a16:creationId xmlns:a16="http://schemas.microsoft.com/office/drawing/2014/main" id="{04A7C2B0-CD3D-C015-67E2-4708CFE9E1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33ff1cc942e_0_88:notes">
            <a:extLst>
              <a:ext uri="{FF2B5EF4-FFF2-40B4-BE49-F238E27FC236}">
                <a16:creationId xmlns:a16="http://schemas.microsoft.com/office/drawing/2014/main" id="{11DB6DE6-04EC-6152-AF62-4CE4F088BA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g33ff1cc942e_0_88:notes">
            <a:extLst>
              <a:ext uri="{FF2B5EF4-FFF2-40B4-BE49-F238E27FC236}">
                <a16:creationId xmlns:a16="http://schemas.microsoft.com/office/drawing/2014/main" id="{52E6FB08-A423-F28D-5098-0B74EA71C1A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8667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E1C4A12D-BAC4-E11A-D1EC-35B998C48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3ff1cc942e_0_88:notes">
            <a:extLst>
              <a:ext uri="{FF2B5EF4-FFF2-40B4-BE49-F238E27FC236}">
                <a16:creationId xmlns:a16="http://schemas.microsoft.com/office/drawing/2014/main" id="{1226190B-A132-120D-0C61-CF10C62F4E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33ff1cc942e_0_88:notes">
            <a:extLst>
              <a:ext uri="{FF2B5EF4-FFF2-40B4-BE49-F238E27FC236}">
                <a16:creationId xmlns:a16="http://schemas.microsoft.com/office/drawing/2014/main" id="{2CBD8DC5-56A6-BC76-7DEA-6E4E25D87D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g33ff1cc942e_0_88:notes">
            <a:extLst>
              <a:ext uri="{FF2B5EF4-FFF2-40B4-BE49-F238E27FC236}">
                <a16:creationId xmlns:a16="http://schemas.microsoft.com/office/drawing/2014/main" id="{A28F94DB-15F1-E465-59AD-CAA9ED97380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71737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0B3A57D5-F631-208D-FE9D-B4AF69279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B6532EC6-F7D6-89F2-7AB2-A2E3A71A91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6F6FC843-86CA-2978-F98C-4DE2BEAC20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B5F19FF3-0ECF-49EE-2EF2-F50F5BB5CC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04080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160EFBDB-24FD-475C-E002-EADA7EFD9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772F531B-583C-EF29-5AE8-84034CECF2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1C994B67-DCEC-35E3-040A-0DEEBC397D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50DFC8A7-78F5-5330-C531-C61C2208CEB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25368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3854C07D-7228-DF21-4A00-7D858A579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072DBFB5-CA7A-D89D-01A5-2750F9305F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F0048AA5-3EC8-1F57-B4E6-4B196765AF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FA5FE02B-3E73-CE8A-D4F7-298CBC84BF1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79372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4C3C0E56-56BE-23DB-7B12-F81B66A44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BA8D2713-06B1-BD66-C8BC-4B6E02AB62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A7EF74BF-5122-E500-9C77-8176456742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35F2F930-6A3B-8CB4-37E5-9468799D61A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70675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3732EA11-9D70-5DDF-2B7E-BD73C7D9D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3ff1cc942e_0_88:notes">
            <a:extLst>
              <a:ext uri="{FF2B5EF4-FFF2-40B4-BE49-F238E27FC236}">
                <a16:creationId xmlns:a16="http://schemas.microsoft.com/office/drawing/2014/main" id="{AAC2BB61-1FB2-EA89-D331-C4061F952D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33ff1cc942e_0_88:notes">
            <a:extLst>
              <a:ext uri="{FF2B5EF4-FFF2-40B4-BE49-F238E27FC236}">
                <a16:creationId xmlns:a16="http://schemas.microsoft.com/office/drawing/2014/main" id="{6B616129-D368-AC7B-964D-4685ED4A2F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g33ff1cc942e_0_88:notes">
            <a:extLst>
              <a:ext uri="{FF2B5EF4-FFF2-40B4-BE49-F238E27FC236}">
                <a16:creationId xmlns:a16="http://schemas.microsoft.com/office/drawing/2014/main" id="{C0504028-C5B7-05A6-DB41-1C69B519986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86500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F1495F54-4D3C-6DD1-30ED-20728FBCB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3ff1cc942e_0_88:notes">
            <a:extLst>
              <a:ext uri="{FF2B5EF4-FFF2-40B4-BE49-F238E27FC236}">
                <a16:creationId xmlns:a16="http://schemas.microsoft.com/office/drawing/2014/main" id="{5534B53F-7A1D-7ACB-E81A-CC66A10884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33ff1cc942e_0_88:notes">
            <a:extLst>
              <a:ext uri="{FF2B5EF4-FFF2-40B4-BE49-F238E27FC236}">
                <a16:creationId xmlns:a16="http://schemas.microsoft.com/office/drawing/2014/main" id="{772CF63D-AE16-459A-0B40-C41F8A8224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g33ff1cc942e_0_88:notes">
            <a:extLst>
              <a:ext uri="{FF2B5EF4-FFF2-40B4-BE49-F238E27FC236}">
                <a16:creationId xmlns:a16="http://schemas.microsoft.com/office/drawing/2014/main" id="{BFE8F5C1-3A80-06C8-799F-CE32C3C731D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1760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92777B8D-710C-4D5B-FFCD-A71629A4C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CA3A674B-CEC8-6F2E-5126-BF43E80243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EB7502CC-22E7-3522-239E-EC6515B12C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949D8E83-3210-AAA1-6FA2-FB751443849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7147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205A33C1-16C9-10C4-AB18-9804A22E7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4D065633-CA55-E2B3-F155-ED26187E23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454A8F18-4D19-2BFA-1266-6E2B474BE4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36955F47-B28E-C10E-EC23-B9771F249E9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8125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9EB9B1EF-E3EE-0437-003D-DE77CC0BC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BB49D8A4-919F-4DD3-A880-068B8B9012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0373BF5B-BA5A-BD69-4766-B3975C309F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5CB2EE72-25BF-97F9-A18F-C67B8635DFA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4201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BBB5C2CE-2A22-5006-EA9C-3E5934D2D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40D7D48C-BD01-052C-D23D-83A55B5F11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07E4245B-58EE-7D85-F2DB-66A38FEFF0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453291BA-53A0-9CFF-9236-AFD5F079163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8619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CE3E43F6-ED16-7B31-355B-7051245DD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972F5A3F-9FFB-CD96-0E83-08A2D989F8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0E25E779-F794-DC75-26AB-92A796D83A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8B8BA146-012D-C183-5657-19D849EEA65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29506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4986D9F5-989E-5905-349B-2776162FE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D7A7F3B3-7498-30F7-4C11-56E2D55593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D0F78237-3FEC-1800-2954-60906B612E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FCE72157-85C1-EB45-545D-667401D185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2141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86C67-549F-8812-2012-78793DC915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5A2163-364D-1A64-9696-DF9FAF4369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008C4-D0B3-1CB7-D04D-0FD0357EE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0B24-9628-404E-9651-3D1A2CA34903}" type="datetimeFigureOut">
              <a:rPr lang="en-AU" smtClean="0"/>
              <a:t>30/09/2025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C3BD7-C13D-C170-CDE8-285E70816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C4B9F-36FF-C557-F385-9945BE966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EE3E9-A0D3-4CD0-8E97-7A7D66638D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4636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4E69A-B820-04E0-07DB-FE8D62BA5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6B35D3-EA35-33C8-C67B-52A3DA0B0B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AE951-BDE9-6E4D-5D7C-B6178CBC8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0B24-9628-404E-9651-3D1A2CA34903}" type="datetimeFigureOut">
              <a:rPr lang="en-AU" smtClean="0"/>
              <a:t>30/09/2025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ADF33-97A2-FD7C-1858-841E75580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D598C-2A7E-B76C-1EF2-2EC1C2BF9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EE3E9-A0D3-4CD0-8E97-7A7D66638D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3660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34D612-8968-A2C1-CB40-48A29C611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D3541C-FC72-6837-DE6C-3209881C0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5E821-8B8A-F148-E2DC-000A48300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0B24-9628-404E-9651-3D1A2CA34903}" type="datetimeFigureOut">
              <a:rPr lang="en-AU" smtClean="0"/>
              <a:t>30/09/2025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F6247-DDD5-2F23-F497-E32A84FB8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1A637-B135-6C74-FBBA-A5D940A7C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EE3E9-A0D3-4CD0-8E97-7A7D66638D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8517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1_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F15236-5BEE-E59A-8D35-FAF130BB2361}"/>
              </a:ext>
            </a:extLst>
          </p:cNvPr>
          <p:cNvSpPr txBox="1"/>
          <p:nvPr userDrawn="1"/>
        </p:nvSpPr>
        <p:spPr>
          <a:xfrm>
            <a:off x="838200" y="1996580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720725" lvl="2" indent="-285750">
              <a:buFont typeface="Courier New" panose="02070309020205020404" pitchFamily="49" charset="0"/>
              <a:buChar char="o"/>
              <a:tabLst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0369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2A292-C324-82FE-F191-4610EA1F0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4EE2D-A8B6-3B6A-F312-F1C1587D1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13B11-6C1F-9DEB-C651-6E57CA0A6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0B24-9628-404E-9651-3D1A2CA34903}" type="datetimeFigureOut">
              <a:rPr lang="en-AU" smtClean="0"/>
              <a:t>30/09/2025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8FF83-E2A5-AD37-3EAB-C69FCEF1C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80B74-B79B-3AE9-EF82-B7DF26D01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EE3E9-A0D3-4CD0-8E97-7A7D66638D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3552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7E2AD-A007-07D3-7198-D7B943C6E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7A972E-DFED-541F-7BA1-89497ABDA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9CA20-607A-9A65-34BC-1B667B227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0B24-9628-404E-9651-3D1A2CA34903}" type="datetimeFigureOut">
              <a:rPr lang="en-AU" smtClean="0"/>
              <a:t>30/09/2025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56251-67C0-E88E-D44F-0EC7BB802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E5D7C-93AF-18D5-CBC4-BE5A0092A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EE3E9-A0D3-4CD0-8E97-7A7D66638D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2596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DA8FA-F63E-9A47-E602-7C49B71FF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0D065-A8A2-6889-DC33-BCF3D4EB12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0966F8-BF6C-A3B6-279F-20C4EE7B83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F14144-D4CE-6D6F-9E6A-E133CC1B1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0B24-9628-404E-9651-3D1A2CA34903}" type="datetimeFigureOut">
              <a:rPr lang="en-AU" smtClean="0"/>
              <a:t>30/09/2025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1E5B0A-8BA5-CD7E-7190-399DBEEC0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3A4E30-3AB6-F1AE-CB98-AB2E37305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EE3E9-A0D3-4CD0-8E97-7A7D66638D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6560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64A36-EFC7-3780-14B2-D1033170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6BA5C-F069-D5B8-B15C-705FE7CBB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BDBB9B-EA9B-67AC-7E7E-1BE15729E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E2697-0C41-517C-D94D-0FD62D9E7F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7F8C9F-25D1-5E82-8525-22DF0FE8D9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555CAC-AD02-369A-DCF9-EB0D634CD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0B24-9628-404E-9651-3D1A2CA34903}" type="datetimeFigureOut">
              <a:rPr lang="en-AU" smtClean="0"/>
              <a:t>30/09/2025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CE9266-D79B-CF5E-DA1F-AEB94CE8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03214A-ABCD-AEC6-EE3B-EA098D1F5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EE3E9-A0D3-4CD0-8E97-7A7D66638D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3910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DFCB6-DE31-E44C-7519-C3FF0945E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BCB69B-420D-7951-5D6C-80C2066AE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0B24-9628-404E-9651-3D1A2CA34903}" type="datetimeFigureOut">
              <a:rPr lang="en-AU" smtClean="0"/>
              <a:t>30/09/2025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26A95A-0411-40FB-3BB8-26EF5AE05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F3B5C-3856-CE3F-3F8A-AE99C3A72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EE3E9-A0D3-4CD0-8E97-7A7D66638D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2580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03AB60-958E-0489-6467-58CF805E6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0B24-9628-404E-9651-3D1A2CA34903}" type="datetimeFigureOut">
              <a:rPr lang="en-AU" smtClean="0"/>
              <a:t>30/09/2025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A76795-7124-C49C-A45A-EA96CF826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9AD218-F364-4CE3-3340-DF3BF08FD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EE3E9-A0D3-4CD0-8E97-7A7D66638D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2374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BF8C5-6A87-B765-5E6C-A75B041BA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8958-31EA-181F-523A-B3014CB96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9EDA7C-BDA1-2622-76A1-9CCA0FE06F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CEDF82-366A-8EC9-5AE7-014F62116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0B24-9628-404E-9651-3D1A2CA34903}" type="datetimeFigureOut">
              <a:rPr lang="en-AU" smtClean="0"/>
              <a:t>30/09/2025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77E145-AC6E-FCB4-63D5-9B77681C4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C1388D-A439-BE6E-6C23-5B7F98F7B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EE3E9-A0D3-4CD0-8E97-7A7D66638D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033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64D2C-C0BF-512D-451C-DCBC5CDBC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CE0277-439F-C8A6-9864-2DC03D1A5C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089D2D-26B0-6496-4ED3-C1440B9441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FEA9F-6034-9833-7746-7F64DB7F6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0B24-9628-404E-9651-3D1A2CA34903}" type="datetimeFigureOut">
              <a:rPr lang="en-AU" smtClean="0"/>
              <a:t>30/09/2025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6382-6E58-4F6E-EF1A-062D71888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0C78B-9186-6B42-DD8A-9437DFFCF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EE3E9-A0D3-4CD0-8E97-7A7D66638D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4195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A84282-3570-7BB9-0EF1-370D510B8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F1F048-69FD-DAB4-2212-F971988EE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95A75-6B34-6455-DD39-94733AA2B1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BC0B24-9628-404E-9651-3D1A2CA34903}" type="datetimeFigureOut">
              <a:rPr lang="en-AU" smtClean="0"/>
              <a:t>30/09/2025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4A5B5-83A4-3305-A8E8-AA09F90762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225E9-1B22-2ECE-0EE4-649E965E2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EE3E9-A0D3-4CD0-8E97-7A7D66638D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755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882961" y="1433802"/>
            <a:ext cx="10426078" cy="2788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4000"/>
              <a:buFont typeface="Arial"/>
              <a:buNone/>
            </a:pPr>
            <a:r>
              <a:rPr lang="en-AU" sz="4000" b="1" u="sng" dirty="0">
                <a:solidFill>
                  <a:srgbClr val="262261"/>
                </a:solidFill>
              </a:rPr>
              <a:t>Lecture 6</a:t>
            </a:r>
            <a:br>
              <a:rPr lang="en-AU" sz="4000" b="1" u="sng" dirty="0">
                <a:solidFill>
                  <a:srgbClr val="262261"/>
                </a:solidFill>
              </a:rPr>
            </a:br>
            <a:r>
              <a:rPr lang="en-AU" sz="4000" b="1" dirty="0">
                <a:solidFill>
                  <a:srgbClr val="262261"/>
                </a:solidFill>
              </a:rPr>
              <a:t> Analysis of epidemic time-series part 3: quantifying trends in epidemic time series data consisting of signals from multiple pathogens, strains or variants</a:t>
            </a:r>
            <a:endParaRPr sz="6600" dirty="0">
              <a:solidFill>
                <a:srgbClr val="262261"/>
              </a:solidFill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1560094" y="4533691"/>
            <a:ext cx="9144000" cy="512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2400"/>
              <a:buNone/>
            </a:pPr>
            <a:r>
              <a:rPr lang="en-AU" b="1" dirty="0">
                <a:solidFill>
                  <a:srgbClr val="262261"/>
                </a:solidFill>
                <a:latin typeface="Arial"/>
                <a:ea typeface="Arial"/>
                <a:cs typeface="Arial"/>
                <a:sym typeface="Arial"/>
              </a:rPr>
              <a:t>Lecturer: </a:t>
            </a:r>
            <a:r>
              <a:rPr lang="en-AU" b="1" dirty="0">
                <a:solidFill>
                  <a:srgbClr val="262261"/>
                </a:solidFill>
              </a:rPr>
              <a:t>Oliver Eales</a:t>
            </a:r>
            <a:endParaRPr dirty="0">
              <a:solidFill>
                <a:srgbClr val="2622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FF3CE8B0-EDD4-007F-1CDE-FF136A67D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5" t="15789" r="6860" b="16177"/>
          <a:stretch/>
        </p:blipFill>
        <p:spPr>
          <a:xfrm>
            <a:off x="7822670" y="0"/>
            <a:ext cx="4369330" cy="117320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6A4DCB60-9966-E6ED-298E-ADCF50AE6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EB2C3F31-ED3F-FE63-AC26-BA3B9C3A94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3199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Report ILI+ as the primary surveillance indicator</a:t>
            </a:r>
            <a:endParaRPr lang="en-AU" dirty="0">
              <a:solidFill>
                <a:srgbClr val="262261"/>
              </a:solidFill>
            </a:endParaRPr>
          </a:p>
        </p:txBody>
      </p:sp>
      <p:sp>
        <p:nvSpPr>
          <p:cNvPr id="98" name="Google Shape;98;g33ff1cc942e_0_52">
            <a:extLst>
              <a:ext uri="{FF2B5EF4-FFF2-40B4-BE49-F238E27FC236}">
                <a16:creationId xmlns:a16="http://schemas.microsoft.com/office/drawing/2014/main" id="{7D4329DA-4D4F-AB0E-925D-EF044F9FF9C2}"/>
              </a:ext>
            </a:extLst>
          </p:cNvPr>
          <p:cNvSpPr txBox="1"/>
          <p:nvPr/>
        </p:nvSpPr>
        <p:spPr>
          <a:xfrm>
            <a:off x="314567" y="1520992"/>
            <a:ext cx="6954024" cy="4363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All three surveillance indicators (ILI, LCI, TPP) are dependent on multiple unknown and unmeasured quantities</a:t>
            </a:r>
          </a:p>
          <a:p>
            <a:pPr marL="800100" lvl="1" indent="-342900">
              <a:lnSpc>
                <a:spcPct val="90000"/>
              </a:lnSpc>
              <a:buClr>
                <a:srgbClr val="EE3A89"/>
              </a:buClr>
              <a:buSzPts val="3000"/>
              <a:buFont typeface="Courier New" panose="02070309020205020404" pitchFamily="49" charset="0"/>
              <a:buChar char="o"/>
            </a:pPr>
            <a:r>
              <a:rPr lang="en-AU" sz="2000" b="1" dirty="0">
                <a:solidFill>
                  <a:srgbClr val="262261"/>
                </a:solidFill>
              </a:rPr>
              <a:t>Other circulating ILI-causing pathogens</a:t>
            </a:r>
          </a:p>
          <a:p>
            <a:pPr marL="800100" lvl="1" indent="-342900">
              <a:lnSpc>
                <a:spcPct val="90000"/>
              </a:lnSpc>
              <a:buClr>
                <a:srgbClr val="EE3A89"/>
              </a:buClr>
              <a:buSzPts val="3000"/>
              <a:buFont typeface="Courier New" panose="02070309020205020404" pitchFamily="49" charset="0"/>
              <a:buChar char="o"/>
            </a:pPr>
            <a:r>
              <a:rPr lang="en-AU" sz="2000" b="1" dirty="0">
                <a:solidFill>
                  <a:srgbClr val="262261"/>
                </a:solidFill>
              </a:rPr>
              <a:t>Laboratory testing rates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The data can be used to construct an indicator that more closely reflects trends in the underlying infection incidence 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ILI+: the rate of influenza-like illness multiplied by </a:t>
            </a:r>
            <a:r>
              <a:rPr lang="en-AU" sz="2000" b="1">
                <a:solidFill>
                  <a:srgbClr val="262261"/>
                </a:solidFill>
              </a:rPr>
              <a:t>the influenza test-positive </a:t>
            </a:r>
            <a:r>
              <a:rPr lang="en-AU" sz="2000" b="1" dirty="0">
                <a:solidFill>
                  <a:srgbClr val="262261"/>
                </a:solidFill>
              </a:rPr>
              <a:t>proportion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If laboratory testing also identifies other pathogens, then analogous surveillance indicators can be constructed for each pathogen </a:t>
            </a:r>
          </a:p>
        </p:txBody>
      </p:sp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26FAD9B9-4263-C0D7-6B0B-E8D2C7872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4D1E09-F283-37A7-295B-234072102C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9626"/>
          <a:stretch/>
        </p:blipFill>
        <p:spPr>
          <a:xfrm>
            <a:off x="7625299" y="1369595"/>
            <a:ext cx="3937985" cy="17111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8571C9-FBE2-286D-0C5E-C6561C81CC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561" r="19073"/>
          <a:stretch/>
        </p:blipFill>
        <p:spPr>
          <a:xfrm>
            <a:off x="7714399" y="3276201"/>
            <a:ext cx="3937985" cy="9153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90AE27-B5F8-B764-BBE0-F69A1E7CB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3670" y="4494279"/>
            <a:ext cx="1268258" cy="22796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058D80-17B5-7167-D5D6-14E6ABD460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0592" y="4494278"/>
            <a:ext cx="1268258" cy="22796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BB136A-59E9-910B-7A0C-71B84876D0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0374" y="4494277"/>
            <a:ext cx="1268258" cy="22796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2B9959-F22D-50E4-E1E3-DD5C34208ABB}"/>
              </a:ext>
            </a:extLst>
          </p:cNvPr>
          <p:cNvSpPr txBox="1"/>
          <p:nvPr/>
        </p:nvSpPr>
        <p:spPr>
          <a:xfrm>
            <a:off x="8546630" y="1151660"/>
            <a:ext cx="2331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Influenza-like illness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074B2D-A598-81AF-9427-720CCE4BA27B}"/>
              </a:ext>
            </a:extLst>
          </p:cNvPr>
          <p:cNvSpPr txBox="1"/>
          <p:nvPr/>
        </p:nvSpPr>
        <p:spPr>
          <a:xfrm>
            <a:off x="8133499" y="2993821"/>
            <a:ext cx="4058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Probability of laboratory testing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9B8006-DF18-F17D-C53A-39370459E223}"/>
              </a:ext>
            </a:extLst>
          </p:cNvPr>
          <p:cNvSpPr txBox="1"/>
          <p:nvPr/>
        </p:nvSpPr>
        <p:spPr>
          <a:xfrm>
            <a:off x="8133499" y="4158256"/>
            <a:ext cx="3033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ILI+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F5DF8-22F5-D79D-91C0-831918D2C16D}"/>
              </a:ext>
            </a:extLst>
          </p:cNvPr>
          <p:cNvSpPr/>
          <p:nvPr/>
        </p:nvSpPr>
        <p:spPr>
          <a:xfrm>
            <a:off x="7724704" y="4494276"/>
            <a:ext cx="1267223" cy="2237993"/>
          </a:xfrm>
          <a:prstGeom prst="rect">
            <a:avLst/>
          </a:prstGeom>
          <a:noFill/>
          <a:ln w="38100">
            <a:solidFill>
              <a:srgbClr val="EE3A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D271DA-E8FD-A619-B602-146CC2C4D062}"/>
              </a:ext>
            </a:extLst>
          </p:cNvPr>
          <p:cNvSpPr/>
          <p:nvPr/>
        </p:nvSpPr>
        <p:spPr>
          <a:xfrm>
            <a:off x="9036000" y="4490217"/>
            <a:ext cx="1267223" cy="2237993"/>
          </a:xfrm>
          <a:prstGeom prst="rect">
            <a:avLst/>
          </a:prstGeom>
          <a:noFill/>
          <a:ln w="38100">
            <a:solidFill>
              <a:srgbClr val="EE3A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FBFEBF-B1A0-A1DA-A445-CDBA6246DD1D}"/>
              </a:ext>
            </a:extLst>
          </p:cNvPr>
          <p:cNvSpPr/>
          <p:nvPr/>
        </p:nvSpPr>
        <p:spPr>
          <a:xfrm>
            <a:off x="10356001" y="4490217"/>
            <a:ext cx="1267223" cy="2237993"/>
          </a:xfrm>
          <a:prstGeom prst="rect">
            <a:avLst/>
          </a:prstGeom>
          <a:noFill/>
          <a:ln w="38100">
            <a:solidFill>
              <a:srgbClr val="EE3A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857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A72660AD-83C0-31E1-5D43-C41D33DDA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48EA36A2-69CD-0486-5D20-9A82DF85E9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" y="0"/>
            <a:ext cx="8133498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Stratify ILI+ by influenza type and subtype</a:t>
            </a:r>
            <a:endParaRPr lang="en-AU" dirty="0">
              <a:solidFill>
                <a:srgbClr val="262261"/>
              </a:solidFill>
            </a:endParaRPr>
          </a:p>
        </p:txBody>
      </p:sp>
      <p:sp>
        <p:nvSpPr>
          <p:cNvPr id="98" name="Google Shape;98;g33ff1cc942e_0_52">
            <a:extLst>
              <a:ext uri="{FF2B5EF4-FFF2-40B4-BE49-F238E27FC236}">
                <a16:creationId xmlns:a16="http://schemas.microsoft.com/office/drawing/2014/main" id="{8E820030-BD2F-0B03-B7A4-77A598D1997E}"/>
              </a:ext>
            </a:extLst>
          </p:cNvPr>
          <p:cNvSpPr txBox="1"/>
          <p:nvPr/>
        </p:nvSpPr>
        <p:spPr>
          <a:xfrm>
            <a:off x="314567" y="1993392"/>
            <a:ext cx="5756030" cy="486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ILI+ can be stratified when there is subtype data available for a sample of laboratory-confirmed influenza</a:t>
            </a: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Influenza types/sub-types exhibit different epidemic dynamics</a:t>
            </a: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Making this distinction is important for predicting future epidemic activity 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</p:txBody>
      </p:sp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DD34B173-967F-8BBA-7670-C88832A49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67FC31-87C0-9D10-F118-F20D550F2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970" y="1668319"/>
            <a:ext cx="5756030" cy="23414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E28B48-CEFF-753F-D98A-7B694A437C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154"/>
          <a:stretch/>
        </p:blipFill>
        <p:spPr>
          <a:xfrm>
            <a:off x="6435970" y="4482493"/>
            <a:ext cx="5756030" cy="23526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2E4B27-E4EC-60F9-432F-71842E122CD4}"/>
              </a:ext>
            </a:extLst>
          </p:cNvPr>
          <p:cNvSpPr txBox="1"/>
          <p:nvPr/>
        </p:nvSpPr>
        <p:spPr>
          <a:xfrm>
            <a:off x="8016680" y="4113161"/>
            <a:ext cx="2594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Subtype specific ILI+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4CEFFB-7635-57C1-72B9-398B747297BE}"/>
              </a:ext>
            </a:extLst>
          </p:cNvPr>
          <p:cNvSpPr txBox="1"/>
          <p:nvPr/>
        </p:nvSpPr>
        <p:spPr>
          <a:xfrm>
            <a:off x="7855237" y="1327240"/>
            <a:ext cx="3033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ILI+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9AEB4A-F415-3B97-0EF8-BD08518198D7}"/>
              </a:ext>
            </a:extLst>
          </p:cNvPr>
          <p:cNvSpPr/>
          <p:nvPr/>
        </p:nvSpPr>
        <p:spPr>
          <a:xfrm>
            <a:off x="6447400" y="4493923"/>
            <a:ext cx="1370721" cy="2295319"/>
          </a:xfrm>
          <a:prstGeom prst="rect">
            <a:avLst/>
          </a:prstGeom>
          <a:noFill/>
          <a:ln w="38100">
            <a:solidFill>
              <a:srgbClr val="EE3A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9C28E6-E804-13DD-40BE-929593A15995}"/>
              </a:ext>
            </a:extLst>
          </p:cNvPr>
          <p:cNvSpPr/>
          <p:nvPr/>
        </p:nvSpPr>
        <p:spPr>
          <a:xfrm>
            <a:off x="7902820" y="4497733"/>
            <a:ext cx="1370721" cy="2295319"/>
          </a:xfrm>
          <a:prstGeom prst="rect">
            <a:avLst/>
          </a:prstGeom>
          <a:noFill/>
          <a:ln w="38100">
            <a:solidFill>
              <a:srgbClr val="EE3A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BB8A35D-52D5-F243-5C0B-3C4222673358}"/>
              </a:ext>
            </a:extLst>
          </p:cNvPr>
          <p:cNvSpPr/>
          <p:nvPr/>
        </p:nvSpPr>
        <p:spPr>
          <a:xfrm>
            <a:off x="9346810" y="4499726"/>
            <a:ext cx="1370721" cy="2295319"/>
          </a:xfrm>
          <a:prstGeom prst="rect">
            <a:avLst/>
          </a:prstGeom>
          <a:noFill/>
          <a:ln w="38100">
            <a:solidFill>
              <a:srgbClr val="EE3A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C36343F-45BB-ADE1-8770-750DEC3B069A}"/>
              </a:ext>
            </a:extLst>
          </p:cNvPr>
          <p:cNvSpPr/>
          <p:nvPr/>
        </p:nvSpPr>
        <p:spPr>
          <a:xfrm>
            <a:off x="10809849" y="4493923"/>
            <a:ext cx="1370721" cy="2295319"/>
          </a:xfrm>
          <a:prstGeom prst="rect">
            <a:avLst/>
          </a:prstGeom>
          <a:noFill/>
          <a:ln w="38100">
            <a:solidFill>
              <a:srgbClr val="EE3A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377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EFB5A3D7-F746-D7F5-BD92-FBFF423BD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3ff1cc942e_0_88">
            <a:extLst>
              <a:ext uri="{FF2B5EF4-FFF2-40B4-BE49-F238E27FC236}">
                <a16:creationId xmlns:a16="http://schemas.microsoft.com/office/drawing/2014/main" id="{39859196-36E0-4E72-A2C7-9760057167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5867" y="2616199"/>
            <a:ext cx="10261600" cy="1862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5400" b="1" dirty="0">
                <a:solidFill>
                  <a:srgbClr val="262261"/>
                </a:solidFill>
              </a:rPr>
              <a:t>Relevance to other types of pathogen surveillance</a:t>
            </a:r>
            <a:endParaRPr sz="5400" dirty="0">
              <a:solidFill>
                <a:srgbClr val="262261"/>
              </a:solidFill>
            </a:endParaRPr>
          </a:p>
        </p:txBody>
      </p:sp>
      <p:sp>
        <p:nvSpPr>
          <p:cNvPr id="127" name="Google Shape;127;g33ff1cc942e_0_88">
            <a:extLst>
              <a:ext uri="{FF2B5EF4-FFF2-40B4-BE49-F238E27FC236}">
                <a16:creationId xmlns:a16="http://schemas.microsoft.com/office/drawing/2014/main" id="{9A2B9A4A-D2CD-3F45-F1DF-6D136FF130A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12</a:t>
            </a:fld>
            <a:endParaRPr/>
          </a:p>
        </p:txBody>
      </p:sp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A430D8F1-85BA-B2E3-E0B5-2CF457DD7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2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E4870DF0-8BAE-4DC2-ADCD-7EA89D292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3698E584-E7CF-8BE3-F2DC-0AB31C7C5E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9226295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Syndromic surveillance</a:t>
            </a:r>
            <a:endParaRPr dirty="0">
              <a:solidFill>
                <a:srgbClr val="262261"/>
              </a:solidFill>
            </a:endParaRPr>
          </a:p>
        </p:txBody>
      </p:sp>
      <p:sp>
        <p:nvSpPr>
          <p:cNvPr id="98" name="Google Shape;98;g33ff1cc942e_0_52">
            <a:extLst>
              <a:ext uri="{FF2B5EF4-FFF2-40B4-BE49-F238E27FC236}">
                <a16:creationId xmlns:a16="http://schemas.microsoft.com/office/drawing/2014/main" id="{D96ECF9F-8045-803C-0504-E7F6680F593A}"/>
              </a:ext>
            </a:extLst>
          </p:cNvPr>
          <p:cNvSpPr txBox="1"/>
          <p:nvPr/>
        </p:nvSpPr>
        <p:spPr>
          <a:xfrm>
            <a:off x="314567" y="1606518"/>
            <a:ext cx="4769040" cy="525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Syndromic surveillance indicators routinely collected to monitor trends are often a composite of multiple pathogens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For example, ILI and SARI contain contributions from multiple respiratory pathogens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Trends in the overall syndromic signal may not be the same as trends in the pathogen of interest</a:t>
            </a:r>
          </a:p>
        </p:txBody>
      </p:sp>
      <p:sp>
        <p:nvSpPr>
          <p:cNvPr id="100" name="Google Shape;100;g33ff1cc942e_0_52">
            <a:extLst>
              <a:ext uri="{FF2B5EF4-FFF2-40B4-BE49-F238E27FC236}">
                <a16:creationId xmlns:a16="http://schemas.microsoft.com/office/drawing/2014/main" id="{92C2B9E6-C1D7-A334-4963-BE8E462C072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13</a:t>
            </a:fld>
            <a:endParaRPr/>
          </a:p>
        </p:txBody>
      </p:sp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0C0F8712-C457-4D3C-EAC6-16009BBA21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F1D8AB-DBEE-1B1D-A32F-D36B173C9A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9" t="24355"/>
          <a:stretch/>
        </p:blipFill>
        <p:spPr>
          <a:xfrm>
            <a:off x="5349382" y="2503503"/>
            <a:ext cx="6120012" cy="27859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105C49B-CCA1-D33D-82F0-CE5C1C227D6B}"/>
              </a:ext>
            </a:extLst>
          </p:cNvPr>
          <p:cNvSpPr/>
          <p:nvPr/>
        </p:nvSpPr>
        <p:spPr>
          <a:xfrm>
            <a:off x="10201655" y="3967784"/>
            <a:ext cx="1152144" cy="1602489"/>
          </a:xfrm>
          <a:prstGeom prst="rect">
            <a:avLst/>
          </a:prstGeom>
          <a:noFill/>
          <a:ln w="38100">
            <a:solidFill>
              <a:srgbClr val="EE3A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52791F-D30E-17A1-F08F-488F474442CC}"/>
              </a:ext>
            </a:extLst>
          </p:cNvPr>
          <p:cNvSpPr/>
          <p:nvPr/>
        </p:nvSpPr>
        <p:spPr>
          <a:xfrm>
            <a:off x="8610600" y="3231472"/>
            <a:ext cx="615696" cy="816211"/>
          </a:xfrm>
          <a:prstGeom prst="rect">
            <a:avLst/>
          </a:prstGeom>
          <a:noFill/>
          <a:ln w="38100">
            <a:solidFill>
              <a:srgbClr val="EE3A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57ABE4-AA5C-B217-48E6-0410E2EE40BF}"/>
              </a:ext>
            </a:extLst>
          </p:cNvPr>
          <p:cNvSpPr/>
          <p:nvPr/>
        </p:nvSpPr>
        <p:spPr>
          <a:xfrm>
            <a:off x="7457243" y="2503503"/>
            <a:ext cx="3746376" cy="568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4CA67E-7170-8128-334A-28E392364BCC}"/>
              </a:ext>
            </a:extLst>
          </p:cNvPr>
          <p:cNvSpPr txBox="1"/>
          <p:nvPr/>
        </p:nvSpPr>
        <p:spPr>
          <a:xfrm>
            <a:off x="7972113" y="2242586"/>
            <a:ext cx="254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00" b="1" dirty="0">
                <a:solidFill>
                  <a:srgbClr val="EE3A89"/>
                </a:solidFill>
              </a:rPr>
              <a:t>Pathogen of interest?</a:t>
            </a:r>
          </a:p>
          <a:p>
            <a:endParaRPr lang="en-AU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F2E33C-72A4-248F-7DE2-99EAEAF302E4}"/>
              </a:ext>
            </a:extLst>
          </p:cNvPr>
          <p:cNvSpPr/>
          <p:nvPr/>
        </p:nvSpPr>
        <p:spPr>
          <a:xfrm>
            <a:off x="7793692" y="4734163"/>
            <a:ext cx="615696" cy="816211"/>
          </a:xfrm>
          <a:prstGeom prst="rect">
            <a:avLst/>
          </a:prstGeom>
          <a:noFill/>
          <a:ln w="38100">
            <a:solidFill>
              <a:srgbClr val="EE3A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71FD37-C484-2595-FD63-B1E884710C16}"/>
              </a:ext>
            </a:extLst>
          </p:cNvPr>
          <p:cNvSpPr txBox="1"/>
          <p:nvPr/>
        </p:nvSpPr>
        <p:spPr>
          <a:xfrm>
            <a:off x="5388791" y="2060508"/>
            <a:ext cx="254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00" b="1" dirty="0">
                <a:solidFill>
                  <a:srgbClr val="262261"/>
                </a:solidFill>
              </a:rPr>
              <a:t>Composite signal</a:t>
            </a:r>
          </a:p>
          <a:p>
            <a:endParaRPr lang="en-AU" dirty="0">
              <a:solidFill>
                <a:srgbClr val="2622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818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422437B5-E8A3-6722-2DE3-537277AED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45B0581B-0A4E-C477-81F7-881D29E2D6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9419207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Confirmed cases (i.e. case-based surveillance)</a:t>
            </a:r>
            <a:endParaRPr lang="en-AU" dirty="0">
              <a:solidFill>
                <a:srgbClr val="262261"/>
              </a:solidFill>
            </a:endParaRPr>
          </a:p>
        </p:txBody>
      </p:sp>
      <p:sp>
        <p:nvSpPr>
          <p:cNvPr id="98" name="Google Shape;98;g33ff1cc942e_0_52">
            <a:extLst>
              <a:ext uri="{FF2B5EF4-FFF2-40B4-BE49-F238E27FC236}">
                <a16:creationId xmlns:a16="http://schemas.microsoft.com/office/drawing/2014/main" id="{63FF3154-4CB0-19D9-6F82-E9234A1A8B29}"/>
              </a:ext>
            </a:extLst>
          </p:cNvPr>
          <p:cNvSpPr txBox="1"/>
          <p:nvPr/>
        </p:nvSpPr>
        <p:spPr>
          <a:xfrm>
            <a:off x="314567" y="1325700"/>
            <a:ext cx="5384897" cy="343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The rate of confirmed cases per unit time</a:t>
            </a:r>
          </a:p>
          <a:p>
            <a:pPr marL="800100" lvl="1" indent="-342900">
              <a:lnSpc>
                <a:spcPct val="90000"/>
              </a:lnSpc>
              <a:buClr>
                <a:srgbClr val="EE3A89"/>
              </a:buClr>
              <a:buSzPts val="3000"/>
              <a:buFont typeface="Courier New" panose="02070309020205020404" pitchFamily="49" charset="0"/>
              <a:buChar char="o"/>
            </a:pPr>
            <a:r>
              <a:rPr lang="en-AU" sz="2000" b="1" dirty="0">
                <a:solidFill>
                  <a:srgbClr val="262261"/>
                </a:solidFill>
              </a:rPr>
              <a:t>Laboratory-confirmed</a:t>
            </a:r>
          </a:p>
          <a:p>
            <a:pPr marL="800100" lvl="1" indent="-342900">
              <a:lnSpc>
                <a:spcPct val="90000"/>
              </a:lnSpc>
              <a:buClr>
                <a:srgbClr val="EE3A89"/>
              </a:buClr>
              <a:buSzPts val="3000"/>
              <a:buFont typeface="Courier New" panose="02070309020205020404" pitchFamily="49" charset="0"/>
              <a:buChar char="o"/>
            </a:pPr>
            <a:r>
              <a:rPr lang="en-AU" sz="2000" b="1" dirty="0">
                <a:solidFill>
                  <a:srgbClr val="262261"/>
                </a:solidFill>
              </a:rPr>
              <a:t>RAT-confirmed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In some </a:t>
            </a:r>
            <a:r>
              <a:rPr lang="en-AU" sz="2000" b="1">
                <a:solidFill>
                  <a:srgbClr val="262261"/>
                </a:solidFill>
              </a:rPr>
              <a:t>circumstances will </a:t>
            </a:r>
            <a:r>
              <a:rPr lang="en-AU" sz="2000" b="1" dirty="0">
                <a:solidFill>
                  <a:srgbClr val="262261"/>
                </a:solidFill>
              </a:rPr>
              <a:t>not depend on other circulating pathogens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Influenced by the probability of testing/reporting. Depends on:</a:t>
            </a:r>
          </a:p>
          <a:p>
            <a:pPr marL="800100" lvl="1" indent="-342900">
              <a:lnSpc>
                <a:spcPct val="90000"/>
              </a:lnSpc>
              <a:buClr>
                <a:srgbClr val="EE3A89"/>
              </a:buClr>
              <a:buSzPts val="3000"/>
              <a:buFont typeface="Courier New" panose="02070309020205020404" pitchFamily="49" charset="0"/>
              <a:buChar char="o"/>
            </a:pPr>
            <a:r>
              <a:rPr lang="en-AU" sz="2000" b="1" dirty="0">
                <a:solidFill>
                  <a:srgbClr val="262261"/>
                </a:solidFill>
              </a:rPr>
              <a:t>Test-seeking behaviour (for each test type)</a:t>
            </a:r>
          </a:p>
          <a:p>
            <a:pPr marL="800100" lvl="1" indent="-342900">
              <a:lnSpc>
                <a:spcPct val="90000"/>
              </a:lnSpc>
              <a:buClr>
                <a:srgbClr val="EE3A89"/>
              </a:buClr>
              <a:buSzPts val="3000"/>
              <a:buFont typeface="Courier New" panose="02070309020205020404" pitchFamily="49" charset="0"/>
              <a:buChar char="o"/>
            </a:pPr>
            <a:r>
              <a:rPr lang="en-AU" sz="2000" b="1" dirty="0">
                <a:solidFill>
                  <a:srgbClr val="262261"/>
                </a:solidFill>
              </a:rPr>
              <a:t>Test-reporting behaviour</a:t>
            </a:r>
          </a:p>
          <a:p>
            <a:pPr marL="800100" lvl="1" indent="-342900">
              <a:lnSpc>
                <a:spcPct val="90000"/>
              </a:lnSpc>
              <a:buClr>
                <a:srgbClr val="EE3A89"/>
              </a:buClr>
              <a:buSzPts val="3000"/>
              <a:buFont typeface="Courier New" panose="02070309020205020404" pitchFamily="49" charset="0"/>
              <a:buChar char="o"/>
            </a:pPr>
            <a:r>
              <a:rPr lang="en-AU" sz="2000" b="1" dirty="0">
                <a:solidFill>
                  <a:srgbClr val="262261"/>
                </a:solidFill>
              </a:rPr>
              <a:t>Test availability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  <a:highlight>
                <a:srgbClr val="FFFF00"/>
              </a:highlight>
            </a:endParaRPr>
          </a:p>
        </p:txBody>
      </p:sp>
      <p:sp>
        <p:nvSpPr>
          <p:cNvPr id="100" name="Google Shape;100;g33ff1cc942e_0_52">
            <a:extLst>
              <a:ext uri="{FF2B5EF4-FFF2-40B4-BE49-F238E27FC236}">
                <a16:creationId xmlns:a16="http://schemas.microsoft.com/office/drawing/2014/main" id="{7C088C46-2712-BCB4-7041-2C86B9D1370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7334" y="5789498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14</a:t>
            </a:fld>
            <a:endParaRPr/>
          </a:p>
        </p:txBody>
      </p:sp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F0A0B77E-FFBF-85F2-AC20-1E69C0BED2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0B125C-D7AE-F23C-0CF9-4CB7B77002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11"/>
          <a:stretch/>
        </p:blipFill>
        <p:spPr>
          <a:xfrm>
            <a:off x="5878903" y="1296973"/>
            <a:ext cx="5996063" cy="19930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74559B-6A95-2829-6A95-3899A51049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11"/>
          <a:stretch/>
        </p:blipFill>
        <p:spPr>
          <a:xfrm>
            <a:off x="5878903" y="3677886"/>
            <a:ext cx="5996064" cy="20024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5B768E-938E-061A-ED35-9A869F1532B2}"/>
              </a:ext>
            </a:extLst>
          </p:cNvPr>
          <p:cNvSpPr txBox="1"/>
          <p:nvPr/>
        </p:nvSpPr>
        <p:spPr>
          <a:xfrm>
            <a:off x="8119618" y="956368"/>
            <a:ext cx="385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Confirmed cases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454274-8063-0AE6-50D4-77F382FEC663}"/>
              </a:ext>
            </a:extLst>
          </p:cNvPr>
          <p:cNvSpPr txBox="1"/>
          <p:nvPr/>
        </p:nvSpPr>
        <p:spPr>
          <a:xfrm>
            <a:off x="7975864" y="3340265"/>
            <a:ext cx="3398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Probability of  testing</a:t>
            </a:r>
          </a:p>
        </p:txBody>
      </p:sp>
    </p:spTree>
    <p:extLst>
      <p:ext uri="{BB962C8B-B14F-4D97-AF65-F5344CB8AC3E}">
        <p14:creationId xmlns:p14="http://schemas.microsoft.com/office/powerpoint/2010/main" val="3362382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A5B93484-B50E-B2DB-6E7D-06D43ECA8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C502FF1E-2525-051F-077E-D13C1D8E81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9419207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Confirmed cases (i.e. case-based surveillance)</a:t>
            </a:r>
            <a:endParaRPr lang="en-AU" dirty="0">
              <a:solidFill>
                <a:srgbClr val="262261"/>
              </a:solidFill>
            </a:endParaRPr>
          </a:p>
        </p:txBody>
      </p:sp>
      <p:sp>
        <p:nvSpPr>
          <p:cNvPr id="98" name="Google Shape;98;g33ff1cc942e_0_52">
            <a:extLst>
              <a:ext uri="{FF2B5EF4-FFF2-40B4-BE49-F238E27FC236}">
                <a16:creationId xmlns:a16="http://schemas.microsoft.com/office/drawing/2014/main" id="{91366A5E-C77C-514B-7A83-5E3EA02BD3D2}"/>
              </a:ext>
            </a:extLst>
          </p:cNvPr>
          <p:cNvSpPr txBox="1"/>
          <p:nvPr/>
        </p:nvSpPr>
        <p:spPr>
          <a:xfrm>
            <a:off x="312067" y="2261447"/>
            <a:ext cx="3249226" cy="3338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The rate of confirmed cases per unit time is influenced by the probability of testing/reporting which can change over time</a:t>
            </a: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  <a:highlight>
                <a:srgbClr val="FFFF00"/>
              </a:highlight>
            </a:endParaRPr>
          </a:p>
        </p:txBody>
      </p:sp>
      <p:sp>
        <p:nvSpPr>
          <p:cNvPr id="100" name="Google Shape;100;g33ff1cc942e_0_52">
            <a:extLst>
              <a:ext uri="{FF2B5EF4-FFF2-40B4-BE49-F238E27FC236}">
                <a16:creationId xmlns:a16="http://schemas.microsoft.com/office/drawing/2014/main" id="{680A11B9-C1A5-0AD1-73C1-2AA6F821DC5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7334" y="5789498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15</a:t>
            </a:fld>
            <a:endParaRPr dirty="0"/>
          </a:p>
        </p:txBody>
      </p:sp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75F78810-3FA4-CC8C-F167-BE12AECF8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E0E935-E6D3-13C1-89B6-34EC76D9FC57}"/>
              </a:ext>
            </a:extLst>
          </p:cNvPr>
          <p:cNvSpPr txBox="1"/>
          <p:nvPr/>
        </p:nvSpPr>
        <p:spPr>
          <a:xfrm>
            <a:off x="13391" y="6261171"/>
            <a:ext cx="3547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00" b="1" dirty="0">
                <a:solidFill>
                  <a:srgbClr val="262261"/>
                </a:solidFill>
              </a:rPr>
              <a:t>Eales et al. 2025</a:t>
            </a:r>
            <a:r>
              <a:rPr lang="en-AU" b="1" dirty="0">
                <a:solidFill>
                  <a:srgbClr val="262261"/>
                </a:solidFill>
              </a:rPr>
              <a:t>.</a:t>
            </a:r>
            <a:r>
              <a:rPr lang="en-AU" sz="1800" b="1" dirty="0">
                <a:solidFill>
                  <a:srgbClr val="262261"/>
                </a:solidFill>
              </a:rPr>
              <a:t> Mathematics in Medical and Life Sciences</a:t>
            </a:r>
            <a:endParaRPr lang="en-AU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839ECE2-BBEA-F464-C06D-DA5F03F15B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11" b="-500"/>
          <a:stretch/>
        </p:blipFill>
        <p:spPr>
          <a:xfrm>
            <a:off x="5559953" y="1184437"/>
            <a:ext cx="6631619" cy="55075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8415113-843F-AA53-F6D9-5D45BA6F9732}"/>
              </a:ext>
            </a:extLst>
          </p:cNvPr>
          <p:cNvSpPr txBox="1"/>
          <p:nvPr/>
        </p:nvSpPr>
        <p:spPr>
          <a:xfrm>
            <a:off x="4265260" y="2347663"/>
            <a:ext cx="1252883" cy="1077218"/>
          </a:xfrm>
          <a:prstGeom prst="rect">
            <a:avLst/>
          </a:prstGeom>
          <a:noFill/>
          <a:ln w="38100">
            <a:solidFill>
              <a:srgbClr val="262261"/>
            </a:solidFill>
          </a:ln>
        </p:spPr>
        <p:txBody>
          <a:bodyPr wrap="square" rtlCol="0">
            <a:spAutoFit/>
          </a:bodyPr>
          <a:lstStyle/>
          <a:p>
            <a:r>
              <a:rPr lang="en-AU" sz="1600" b="1" dirty="0">
                <a:solidFill>
                  <a:srgbClr val="262261"/>
                </a:solidFill>
              </a:rPr>
              <a:t>Probability of testing due to symptoms</a:t>
            </a:r>
            <a:endParaRPr lang="en-AU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5E92A9-0AA6-6758-7413-A1FDF8B7C9AE}"/>
              </a:ext>
            </a:extLst>
          </p:cNvPr>
          <p:cNvSpPr txBox="1"/>
          <p:nvPr/>
        </p:nvSpPr>
        <p:spPr>
          <a:xfrm>
            <a:off x="4265261" y="4937732"/>
            <a:ext cx="1252883" cy="1323439"/>
          </a:xfrm>
          <a:prstGeom prst="rect">
            <a:avLst/>
          </a:prstGeom>
          <a:noFill/>
          <a:ln w="38100">
            <a:solidFill>
              <a:srgbClr val="262261"/>
            </a:solidFill>
          </a:ln>
        </p:spPr>
        <p:txBody>
          <a:bodyPr wrap="square" rtlCol="0">
            <a:spAutoFit/>
          </a:bodyPr>
          <a:lstStyle/>
          <a:p>
            <a:r>
              <a:rPr lang="en-AU" sz="1600" b="1" dirty="0">
                <a:solidFill>
                  <a:srgbClr val="262261"/>
                </a:solidFill>
              </a:rPr>
              <a:t>Probability of reporting positive RAT</a:t>
            </a:r>
            <a:endParaRPr lang="en-AU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0C7A84-B2F5-6771-CE70-5DF58230D5E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173" r="1543"/>
          <a:stretch/>
        </p:blipFill>
        <p:spPr>
          <a:xfrm>
            <a:off x="6660042" y="846614"/>
            <a:ext cx="4693757" cy="601534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0985B12-43C0-0CDC-2372-4BDC5A502930}"/>
              </a:ext>
            </a:extLst>
          </p:cNvPr>
          <p:cNvSpPr txBox="1"/>
          <p:nvPr/>
        </p:nvSpPr>
        <p:spPr>
          <a:xfrm>
            <a:off x="5310588" y="2344223"/>
            <a:ext cx="1252883" cy="1077218"/>
          </a:xfrm>
          <a:prstGeom prst="rect">
            <a:avLst/>
          </a:prstGeom>
          <a:noFill/>
          <a:ln w="38100">
            <a:solidFill>
              <a:srgbClr val="262261"/>
            </a:solidFill>
          </a:ln>
        </p:spPr>
        <p:txBody>
          <a:bodyPr wrap="square" rtlCol="0">
            <a:spAutoFit/>
          </a:bodyPr>
          <a:lstStyle/>
          <a:p>
            <a:r>
              <a:rPr lang="en-AU" sz="1600" b="1" dirty="0">
                <a:solidFill>
                  <a:srgbClr val="262261"/>
                </a:solidFill>
              </a:rPr>
              <a:t>Probability of testing due to symptoms</a:t>
            </a: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345487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2173EA73-FD58-165A-E40E-386EDAD0E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D6D44776-D3C2-5112-1FD3-0A6D164FEA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3199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Test-positive proportion</a:t>
            </a:r>
            <a:endParaRPr lang="en-AU" dirty="0">
              <a:solidFill>
                <a:srgbClr val="262261"/>
              </a:solidFill>
            </a:endParaRPr>
          </a:p>
        </p:txBody>
      </p:sp>
      <p:sp>
        <p:nvSpPr>
          <p:cNvPr id="98" name="Google Shape;98;g33ff1cc942e_0_52">
            <a:extLst>
              <a:ext uri="{FF2B5EF4-FFF2-40B4-BE49-F238E27FC236}">
                <a16:creationId xmlns:a16="http://schemas.microsoft.com/office/drawing/2014/main" id="{A4868499-528B-D523-4D9D-AAA4380ED815}"/>
              </a:ext>
            </a:extLst>
          </p:cNvPr>
          <p:cNvSpPr txBox="1"/>
          <p:nvPr/>
        </p:nvSpPr>
        <p:spPr>
          <a:xfrm>
            <a:off x="314567" y="1325700"/>
            <a:ext cx="5333182" cy="3956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The proportion of tests positive for a pathogen (‘percentage positive’)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Difficult to interpret surveillance indicator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Increases can reflect:</a:t>
            </a:r>
          </a:p>
          <a:p>
            <a:pPr marL="800100" lvl="1" indent="-342900">
              <a:lnSpc>
                <a:spcPct val="90000"/>
              </a:lnSpc>
              <a:buClr>
                <a:srgbClr val="EE3A89"/>
              </a:buClr>
              <a:buSzPts val="3000"/>
              <a:buFont typeface="Courier New" panose="02070309020205020404" pitchFamily="49" charset="0"/>
              <a:buChar char="o"/>
            </a:pPr>
            <a:r>
              <a:rPr lang="en-AU" sz="2000" b="1" dirty="0">
                <a:solidFill>
                  <a:srgbClr val="262261"/>
                </a:solidFill>
              </a:rPr>
              <a:t>increases in the incidence of the pathogen of interest</a:t>
            </a:r>
          </a:p>
          <a:p>
            <a:pPr marL="800100" lvl="1" indent="-342900">
              <a:lnSpc>
                <a:spcPct val="90000"/>
              </a:lnSpc>
              <a:buClr>
                <a:srgbClr val="EE3A89"/>
              </a:buClr>
              <a:buSzPts val="3000"/>
              <a:buFont typeface="Courier New" panose="02070309020205020404" pitchFamily="49" charset="0"/>
              <a:buChar char="o"/>
            </a:pPr>
            <a:r>
              <a:rPr lang="en-AU" sz="2000" b="1" dirty="0">
                <a:solidFill>
                  <a:srgbClr val="262261"/>
                </a:solidFill>
              </a:rPr>
              <a:t>decreases in the incidence of other pathogens</a:t>
            </a: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</p:txBody>
      </p:sp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21E8E885-7C92-5C3C-E35C-FD331CBDE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34BFBA-FD1D-0D55-5FD2-731F89835B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73"/>
          <a:stretch/>
        </p:blipFill>
        <p:spPr>
          <a:xfrm>
            <a:off x="5920740" y="1835350"/>
            <a:ext cx="6044126" cy="20303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30D162-EBA0-AFC1-D9BB-A0763C7B1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0576" y="4128748"/>
            <a:ext cx="6127657" cy="1951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EAE628-7613-1018-648B-54C1E8049713}"/>
              </a:ext>
            </a:extLst>
          </p:cNvPr>
          <p:cNvSpPr txBox="1"/>
          <p:nvPr/>
        </p:nvSpPr>
        <p:spPr>
          <a:xfrm>
            <a:off x="7742506" y="3944082"/>
            <a:ext cx="2738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Syndromic surveillance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EBE971-E3C1-1BF3-384F-B899AA4FF610}"/>
              </a:ext>
            </a:extLst>
          </p:cNvPr>
          <p:cNvSpPr txBox="1"/>
          <p:nvPr/>
        </p:nvSpPr>
        <p:spPr>
          <a:xfrm>
            <a:off x="7811940" y="1558351"/>
            <a:ext cx="270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Test-positive proportion</a:t>
            </a:r>
          </a:p>
        </p:txBody>
      </p:sp>
    </p:spTree>
    <p:extLst>
      <p:ext uri="{BB962C8B-B14F-4D97-AF65-F5344CB8AC3E}">
        <p14:creationId xmlns:p14="http://schemas.microsoft.com/office/powerpoint/2010/main" val="2713210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34E9732C-7BC8-C2D5-5DDC-3D106B883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8DAA2FFD-4DAF-AF6F-630C-FA466769F4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3199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Combining syndromic surveillance with test-positive proportion</a:t>
            </a:r>
            <a:endParaRPr lang="en-AU" dirty="0">
              <a:solidFill>
                <a:srgbClr val="262261"/>
              </a:solidFill>
            </a:endParaRPr>
          </a:p>
        </p:txBody>
      </p:sp>
      <p:sp>
        <p:nvSpPr>
          <p:cNvPr id="98" name="Google Shape;98;g33ff1cc942e_0_52">
            <a:extLst>
              <a:ext uri="{FF2B5EF4-FFF2-40B4-BE49-F238E27FC236}">
                <a16:creationId xmlns:a16="http://schemas.microsoft.com/office/drawing/2014/main" id="{F87AD061-DE58-2F95-71D5-E10C55CD3922}"/>
              </a:ext>
            </a:extLst>
          </p:cNvPr>
          <p:cNvSpPr txBox="1"/>
          <p:nvPr/>
        </p:nvSpPr>
        <p:spPr>
          <a:xfrm>
            <a:off x="314567" y="1520992"/>
            <a:ext cx="9786696" cy="240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Data can be used to construct a combined surveillance indicator that more closely reflects trends in the underlying infection incidence 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The rate of syndromic cases multiplied by the test-positive proportion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If testing also identifies other pathogens, then analogous surveillance indicators can be constructed for each pathogen </a:t>
            </a:r>
          </a:p>
        </p:txBody>
      </p:sp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8A4DD8F9-F94E-FD9B-3A36-DD8FAF0AE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54E2E7-5C97-C5E4-2059-DD167D420BBB}"/>
              </a:ext>
            </a:extLst>
          </p:cNvPr>
          <p:cNvSpPr txBox="1"/>
          <p:nvPr/>
        </p:nvSpPr>
        <p:spPr>
          <a:xfrm>
            <a:off x="253043" y="4668011"/>
            <a:ext cx="2620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Syndromic surveillance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8D3B7-B254-3185-33A0-3B4340222EA6}"/>
              </a:ext>
            </a:extLst>
          </p:cNvPr>
          <p:cNvSpPr txBox="1"/>
          <p:nvPr/>
        </p:nvSpPr>
        <p:spPr>
          <a:xfrm>
            <a:off x="6829189" y="4594603"/>
            <a:ext cx="3644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Combined surveillance indicator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2A7B20-929B-5D99-5CF3-1CE929168C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78365"/>
          <a:stretch>
            <a:fillRect/>
          </a:stretch>
        </p:blipFill>
        <p:spPr>
          <a:xfrm>
            <a:off x="614899" y="5134989"/>
            <a:ext cx="1411126" cy="17111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647051-633E-80FB-53F4-C3FAB0CCC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956" y="5113737"/>
            <a:ext cx="951994" cy="17111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42E144-EC5E-A1B0-EC10-F350DABE6E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73" r="77169"/>
          <a:stretch>
            <a:fillRect/>
          </a:stretch>
        </p:blipFill>
        <p:spPr>
          <a:xfrm>
            <a:off x="4168749" y="5163035"/>
            <a:ext cx="1008872" cy="1711178"/>
          </a:xfrm>
          <a:prstGeom prst="rect">
            <a:avLst/>
          </a:prstGeom>
        </p:spPr>
      </p:pic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8E0D59EA-85AD-20FC-D58A-ADEE781E6039}"/>
              </a:ext>
            </a:extLst>
          </p:cNvPr>
          <p:cNvSpPr/>
          <p:nvPr/>
        </p:nvSpPr>
        <p:spPr>
          <a:xfrm>
            <a:off x="2430228" y="5512118"/>
            <a:ext cx="1071786" cy="1013012"/>
          </a:xfrm>
          <a:prstGeom prst="mathMultiply">
            <a:avLst/>
          </a:prstGeom>
          <a:solidFill>
            <a:srgbClr val="26226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7FE15EAD-B377-EEB5-F9EE-BBFFF34BA117}"/>
              </a:ext>
            </a:extLst>
          </p:cNvPr>
          <p:cNvSpPr/>
          <p:nvPr/>
        </p:nvSpPr>
        <p:spPr>
          <a:xfrm>
            <a:off x="6218430" y="5629475"/>
            <a:ext cx="1398494" cy="837972"/>
          </a:xfrm>
          <a:prstGeom prst="mathEqual">
            <a:avLst/>
          </a:prstGeom>
          <a:solidFill>
            <a:srgbClr val="26226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F0CEDE-266E-0EDD-219E-A4A0F8B18922}"/>
              </a:ext>
            </a:extLst>
          </p:cNvPr>
          <p:cNvSpPr txBox="1"/>
          <p:nvPr/>
        </p:nvSpPr>
        <p:spPr>
          <a:xfrm>
            <a:off x="2850984" y="4724418"/>
            <a:ext cx="3644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Test positive proportion</a:t>
            </a:r>
          </a:p>
        </p:txBody>
      </p:sp>
    </p:spTree>
    <p:extLst>
      <p:ext uri="{BB962C8B-B14F-4D97-AF65-F5344CB8AC3E}">
        <p14:creationId xmlns:p14="http://schemas.microsoft.com/office/powerpoint/2010/main" val="224486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AC45E9AF-2DB8-15F4-C5D6-227DD9941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CDDCAACC-D530-BBD0-019B-1DDD772B08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" y="0"/>
            <a:ext cx="8133498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Stratify surveillance indicators by component pathogens</a:t>
            </a:r>
            <a:endParaRPr lang="en-AU" dirty="0">
              <a:solidFill>
                <a:srgbClr val="262261"/>
              </a:solidFill>
            </a:endParaRPr>
          </a:p>
        </p:txBody>
      </p:sp>
      <p:sp>
        <p:nvSpPr>
          <p:cNvPr id="98" name="Google Shape;98;g33ff1cc942e_0_52">
            <a:extLst>
              <a:ext uri="{FF2B5EF4-FFF2-40B4-BE49-F238E27FC236}">
                <a16:creationId xmlns:a16="http://schemas.microsoft.com/office/drawing/2014/main" id="{9909DFCA-0A13-70E5-177C-8B6CA6EE2FAB}"/>
              </a:ext>
            </a:extLst>
          </p:cNvPr>
          <p:cNvSpPr txBox="1"/>
          <p:nvPr/>
        </p:nvSpPr>
        <p:spPr>
          <a:xfrm>
            <a:off x="314567" y="1242874"/>
            <a:ext cx="5756030" cy="5614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Many routine surveillance indicators are a </a:t>
            </a:r>
            <a:r>
              <a:rPr lang="en-AU" sz="2000" b="1" dirty="0">
                <a:solidFill>
                  <a:srgbClr val="EE3A89"/>
                </a:solidFill>
              </a:rPr>
              <a:t>composite</a:t>
            </a:r>
            <a:r>
              <a:rPr lang="en-AU" sz="2000" b="1" dirty="0">
                <a:solidFill>
                  <a:srgbClr val="262261"/>
                </a:solidFill>
              </a:rPr>
              <a:t> of multiple pathogens:</a:t>
            </a:r>
          </a:p>
          <a:p>
            <a:pPr marL="800100" lvl="1" indent="-342900">
              <a:lnSpc>
                <a:spcPct val="90000"/>
              </a:lnSpc>
              <a:buClr>
                <a:srgbClr val="EE3A89"/>
              </a:buClr>
              <a:buSzPts val="3000"/>
              <a:buFont typeface="Courier New" panose="02070309020205020404" pitchFamily="49" charset="0"/>
              <a:buChar char="o"/>
            </a:pPr>
            <a:r>
              <a:rPr lang="en-AU" sz="2000" b="1" dirty="0">
                <a:solidFill>
                  <a:srgbClr val="262261"/>
                </a:solidFill>
              </a:rPr>
              <a:t>Syndromic surveillance</a:t>
            </a:r>
          </a:p>
          <a:p>
            <a:pPr marL="800100" lvl="1" indent="-342900">
              <a:lnSpc>
                <a:spcPct val="90000"/>
              </a:lnSpc>
              <a:buClr>
                <a:srgbClr val="EE3A89"/>
              </a:buClr>
              <a:buSzPts val="3000"/>
              <a:buFont typeface="Courier New" panose="02070309020205020404" pitchFamily="49" charset="0"/>
              <a:buChar char="o"/>
            </a:pPr>
            <a:r>
              <a:rPr lang="en-AU" sz="2000" b="1" dirty="0">
                <a:solidFill>
                  <a:srgbClr val="262261"/>
                </a:solidFill>
              </a:rPr>
              <a:t>SARS-CoV-2 variants</a:t>
            </a:r>
          </a:p>
          <a:p>
            <a:pPr marL="800100" lvl="1" indent="-342900">
              <a:lnSpc>
                <a:spcPct val="90000"/>
              </a:lnSpc>
              <a:buClr>
                <a:srgbClr val="EE3A89"/>
              </a:buClr>
              <a:buSzPts val="3000"/>
              <a:buFont typeface="Courier New" panose="02070309020205020404" pitchFamily="49" charset="0"/>
              <a:buChar char="o"/>
            </a:pPr>
            <a:r>
              <a:rPr lang="en-AU" sz="2000" b="1" dirty="0">
                <a:solidFill>
                  <a:srgbClr val="262261"/>
                </a:solidFill>
              </a:rPr>
              <a:t>Influenza types/subtypes</a:t>
            </a:r>
          </a:p>
          <a:p>
            <a:pPr marL="800100" lvl="1" indent="-342900">
              <a:lnSpc>
                <a:spcPct val="90000"/>
              </a:lnSpc>
              <a:buClr>
                <a:srgbClr val="EE3A89"/>
              </a:buClr>
              <a:buSzPts val="3000"/>
              <a:buFont typeface="Courier New" panose="02070309020205020404" pitchFamily="49" charset="0"/>
              <a:buChar char="o"/>
            </a:pPr>
            <a:r>
              <a:rPr lang="en-AU" sz="2000" b="1" dirty="0">
                <a:solidFill>
                  <a:srgbClr val="262261"/>
                </a:solidFill>
              </a:rPr>
              <a:t>Mpox clades</a:t>
            </a:r>
          </a:p>
          <a:p>
            <a:pPr marL="800100" lvl="1" indent="-342900">
              <a:lnSpc>
                <a:spcPct val="90000"/>
              </a:lnSpc>
              <a:buClr>
                <a:srgbClr val="EE3A89"/>
              </a:buClr>
              <a:buSzPts val="3000"/>
              <a:buFont typeface="Courier New" panose="02070309020205020404" pitchFamily="49" charset="0"/>
              <a:buChar char="o"/>
            </a:pPr>
            <a:r>
              <a:rPr lang="en-AU" sz="2000" b="1" dirty="0">
                <a:solidFill>
                  <a:srgbClr val="262261"/>
                </a:solidFill>
              </a:rPr>
              <a:t>RSV groups</a:t>
            </a: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Each </a:t>
            </a:r>
            <a:r>
              <a:rPr lang="en-AU" sz="2000" b="1" dirty="0">
                <a:solidFill>
                  <a:srgbClr val="EE3A89"/>
                </a:solidFill>
              </a:rPr>
              <a:t>component pathogen </a:t>
            </a:r>
            <a:r>
              <a:rPr lang="en-AU" sz="2000" b="1" dirty="0">
                <a:solidFill>
                  <a:srgbClr val="262261"/>
                </a:solidFill>
              </a:rPr>
              <a:t>may exhibit different epidemic dynamics</a:t>
            </a: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Supplementary data is often collected on the component pathogens contributing to the composite time series:</a:t>
            </a:r>
          </a:p>
          <a:p>
            <a:pPr marL="685800" lvl="1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SARS-CoV-2 variants sequenced</a:t>
            </a:r>
          </a:p>
          <a:p>
            <a:pPr marL="685800" lvl="1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Influenza typing/subtyping</a:t>
            </a:r>
          </a:p>
          <a:p>
            <a:pPr marL="685800" lvl="1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Multiplex testing for respiratory pathogens</a:t>
            </a:r>
          </a:p>
        </p:txBody>
      </p:sp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3450F7C5-704E-64A5-B73A-C0B8434BE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C67155-8481-A909-14DE-730C5C174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970" y="1668319"/>
            <a:ext cx="5756030" cy="23414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C7D0AF-BDF6-BEA7-C49F-3FB3E691E6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154"/>
          <a:stretch/>
        </p:blipFill>
        <p:spPr>
          <a:xfrm>
            <a:off x="6435970" y="4482493"/>
            <a:ext cx="5756030" cy="23526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9A30B2-D477-E82D-F00F-61D3FFF50421}"/>
              </a:ext>
            </a:extLst>
          </p:cNvPr>
          <p:cNvSpPr txBox="1"/>
          <p:nvPr/>
        </p:nvSpPr>
        <p:spPr>
          <a:xfrm>
            <a:off x="8016680" y="4113161"/>
            <a:ext cx="2594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Component pathogens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4A06A8-C8E8-C48C-C2D3-2BE8D2B29616}"/>
              </a:ext>
            </a:extLst>
          </p:cNvPr>
          <p:cNvSpPr txBox="1"/>
          <p:nvPr/>
        </p:nvSpPr>
        <p:spPr>
          <a:xfrm>
            <a:off x="7855237" y="1327240"/>
            <a:ext cx="3033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Composite time series</a:t>
            </a:r>
          </a:p>
        </p:txBody>
      </p:sp>
    </p:spTree>
    <p:extLst>
      <p:ext uri="{BB962C8B-B14F-4D97-AF65-F5344CB8AC3E}">
        <p14:creationId xmlns:p14="http://schemas.microsoft.com/office/powerpoint/2010/main" val="165962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BA8A769B-6DE4-36E4-DE7F-5E97E27C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3ff1cc942e_0_88">
            <a:extLst>
              <a:ext uri="{FF2B5EF4-FFF2-40B4-BE49-F238E27FC236}">
                <a16:creationId xmlns:a16="http://schemas.microsoft.com/office/drawing/2014/main" id="{FD6B4DE0-70E7-BF29-7B3E-B07F50B999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13934" y="2616199"/>
            <a:ext cx="8619066" cy="2106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5400" b="1" dirty="0">
                <a:solidFill>
                  <a:srgbClr val="262261"/>
                </a:solidFill>
              </a:rPr>
              <a:t>How are component pathogen data typically presented?</a:t>
            </a:r>
            <a:endParaRPr sz="5400" dirty="0">
              <a:solidFill>
                <a:srgbClr val="262261"/>
              </a:solidFill>
            </a:endParaRPr>
          </a:p>
        </p:txBody>
      </p:sp>
      <p:sp>
        <p:nvSpPr>
          <p:cNvPr id="127" name="Google Shape;127;g33ff1cc942e_0_88">
            <a:extLst>
              <a:ext uri="{FF2B5EF4-FFF2-40B4-BE49-F238E27FC236}">
                <a16:creationId xmlns:a16="http://schemas.microsoft.com/office/drawing/2014/main" id="{DA71825E-A4DD-EF39-EBE7-0A273877481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19</a:t>
            </a:fld>
            <a:endParaRPr/>
          </a:p>
        </p:txBody>
      </p:sp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B3B78AD1-6311-13D9-5478-218B90D74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81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B146C38E-A807-4DA5-56AF-9F0D337B8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86DD4E82-69C0-6697-4F8D-1A9E3F6AA0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888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This lecture’s scope</a:t>
            </a:r>
            <a:endParaRPr dirty="0">
              <a:solidFill>
                <a:srgbClr val="262261"/>
              </a:solidFill>
            </a:endParaRPr>
          </a:p>
        </p:txBody>
      </p:sp>
      <p:sp>
        <p:nvSpPr>
          <p:cNvPr id="98" name="Google Shape;98;g33ff1cc942e_0_52">
            <a:extLst>
              <a:ext uri="{FF2B5EF4-FFF2-40B4-BE49-F238E27FC236}">
                <a16:creationId xmlns:a16="http://schemas.microsoft.com/office/drawing/2014/main" id="{057EC9BB-5E78-689F-2AAC-6C5A87B3735A}"/>
              </a:ext>
            </a:extLst>
          </p:cNvPr>
          <p:cNvSpPr txBox="1"/>
          <p:nvPr/>
        </p:nvSpPr>
        <p:spPr>
          <a:xfrm>
            <a:off x="314567" y="1436868"/>
            <a:ext cx="11377800" cy="4716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In previous lectures we: </a:t>
            </a:r>
            <a:endParaRPr sz="2000" b="1" dirty="0">
              <a:solidFill>
                <a:srgbClr val="262261"/>
              </a:solidFill>
            </a:endParaRPr>
          </a:p>
          <a:p>
            <a:pPr marL="914400" marR="0" lvl="1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○"/>
            </a:pPr>
            <a:r>
              <a:rPr lang="en-AU" sz="2000" b="1" dirty="0">
                <a:solidFill>
                  <a:srgbClr val="262261"/>
                </a:solidFill>
              </a:rPr>
              <a:t>Introduced fundamental theory for analysing time series of infection incidence</a:t>
            </a:r>
          </a:p>
          <a:p>
            <a:pPr marL="914400" marR="0" lvl="1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○"/>
            </a:pPr>
            <a:r>
              <a:rPr lang="en-AU" sz="2000" b="1" dirty="0">
                <a:solidFill>
                  <a:srgbClr val="262261"/>
                </a:solidFill>
              </a:rPr>
              <a:t>Discussed biases in commonly available epidemic time series data</a:t>
            </a:r>
          </a:p>
          <a:p>
            <a:pPr marL="3810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  <a:p>
            <a:pPr marL="3810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In this lecture we will:</a:t>
            </a:r>
          </a:p>
          <a:p>
            <a:pPr marL="914400" marR="0" lvl="1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○"/>
            </a:pPr>
            <a:r>
              <a:rPr lang="en-AU" sz="2000" b="1" dirty="0">
                <a:solidFill>
                  <a:srgbClr val="262261"/>
                </a:solidFill>
              </a:rPr>
              <a:t>Further investigate biases in epidemic time series from routinely collected surveillance data</a:t>
            </a:r>
          </a:p>
          <a:p>
            <a:pPr marL="914400" marR="0" lvl="1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○"/>
            </a:pPr>
            <a:r>
              <a:rPr lang="en-AU" sz="2000" b="1" dirty="0">
                <a:solidFill>
                  <a:srgbClr val="262261"/>
                </a:solidFill>
              </a:rPr>
              <a:t>Motivated by a case study of influenza surveillance</a:t>
            </a:r>
          </a:p>
          <a:p>
            <a:pPr marL="914400" marR="0" lvl="1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○"/>
            </a:pPr>
            <a:r>
              <a:rPr lang="en-AU" sz="2000" b="1" dirty="0">
                <a:solidFill>
                  <a:srgbClr val="262261"/>
                </a:solidFill>
              </a:rPr>
              <a:t>Discuss methods for improving how we report and analyse influenza surveillance data</a:t>
            </a:r>
          </a:p>
        </p:txBody>
      </p:sp>
      <p:sp>
        <p:nvSpPr>
          <p:cNvPr id="100" name="Google Shape;100;g33ff1cc942e_0_52">
            <a:extLst>
              <a:ext uri="{FF2B5EF4-FFF2-40B4-BE49-F238E27FC236}">
                <a16:creationId xmlns:a16="http://schemas.microsoft.com/office/drawing/2014/main" id="{144033D5-4C1D-BC58-833D-00EC848AECE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2</a:t>
            </a:fld>
            <a:endParaRPr/>
          </a:p>
        </p:txBody>
      </p:sp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911F7C91-343B-C083-2074-15F2B5C713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320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45701CA1-F066-F2FE-EB29-E14A2F709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501EC53D-DB6A-0BD3-B7EA-B821CD8E66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888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How are multi-component data typically presented?</a:t>
            </a:r>
            <a:endParaRPr dirty="0">
              <a:solidFill>
                <a:srgbClr val="262261"/>
              </a:solidFill>
            </a:endParaRPr>
          </a:p>
        </p:txBody>
      </p:sp>
      <p:sp>
        <p:nvSpPr>
          <p:cNvPr id="98" name="Google Shape;98;g33ff1cc942e_0_52">
            <a:extLst>
              <a:ext uri="{FF2B5EF4-FFF2-40B4-BE49-F238E27FC236}">
                <a16:creationId xmlns:a16="http://schemas.microsoft.com/office/drawing/2014/main" id="{CB092350-D862-9122-A8EF-337AD0CBC8CD}"/>
              </a:ext>
            </a:extLst>
          </p:cNvPr>
          <p:cNvSpPr txBox="1"/>
          <p:nvPr/>
        </p:nvSpPr>
        <p:spPr>
          <a:xfrm>
            <a:off x="314567" y="1192720"/>
            <a:ext cx="11377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Is the positive proportion of RSV increasing or decreasing?</a:t>
            </a:r>
          </a:p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Are cases of SARS-CoV-2 increasing or decreasing?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</p:txBody>
      </p:sp>
      <p:sp>
        <p:nvSpPr>
          <p:cNvPr id="100" name="Google Shape;100;g33ff1cc942e_0_52">
            <a:extLst>
              <a:ext uri="{FF2B5EF4-FFF2-40B4-BE49-F238E27FC236}">
                <a16:creationId xmlns:a16="http://schemas.microsoft.com/office/drawing/2014/main" id="{60A986CE-D279-54FB-BE63-FCCC9EB7F31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20</a:t>
            </a:fld>
            <a:endParaRPr/>
          </a:p>
        </p:txBody>
      </p:sp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605BEFF2-41B8-DD9B-1365-4D12CB2F61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1AA690-A924-363D-27C2-C8FAD6849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976" y="2831696"/>
            <a:ext cx="7271031" cy="40263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F1AB8E-5D97-E705-8C94-CD4E20266725}"/>
              </a:ext>
            </a:extLst>
          </p:cNvPr>
          <p:cNvSpPr/>
          <p:nvPr/>
        </p:nvSpPr>
        <p:spPr>
          <a:xfrm>
            <a:off x="5084064" y="4553712"/>
            <a:ext cx="1152144" cy="1014984"/>
          </a:xfrm>
          <a:prstGeom prst="rect">
            <a:avLst/>
          </a:prstGeom>
          <a:noFill/>
          <a:ln w="38100">
            <a:solidFill>
              <a:srgbClr val="EE3A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B6642-65EF-3475-2584-B59B51F49955}"/>
              </a:ext>
            </a:extLst>
          </p:cNvPr>
          <p:cNvSpPr/>
          <p:nvPr/>
        </p:nvSpPr>
        <p:spPr>
          <a:xfrm>
            <a:off x="7525512" y="5276088"/>
            <a:ext cx="1508760" cy="797052"/>
          </a:xfrm>
          <a:prstGeom prst="rect">
            <a:avLst/>
          </a:prstGeom>
          <a:noFill/>
          <a:ln w="38100">
            <a:solidFill>
              <a:srgbClr val="EE3A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85CE1E-AC76-7697-A14A-6687709C969C}"/>
              </a:ext>
            </a:extLst>
          </p:cNvPr>
          <p:cNvSpPr txBox="1"/>
          <p:nvPr/>
        </p:nvSpPr>
        <p:spPr>
          <a:xfrm>
            <a:off x="0" y="5338332"/>
            <a:ext cx="33116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00" b="1" dirty="0">
                <a:solidFill>
                  <a:srgbClr val="262261"/>
                </a:solidFill>
              </a:rPr>
              <a:t>Australian Respiratory Surveillance Report</a:t>
            </a:r>
          </a:p>
          <a:p>
            <a:r>
              <a:rPr lang="en-AU" sz="1800" b="1" dirty="0">
                <a:solidFill>
                  <a:srgbClr val="262261"/>
                </a:solidFill>
              </a:rPr>
              <a:t>Report 17, 2024 </a:t>
            </a:r>
          </a:p>
          <a:p>
            <a:r>
              <a:rPr lang="en-AU" b="1" dirty="0">
                <a:solidFill>
                  <a:srgbClr val="EE3A89"/>
                </a:solidFill>
              </a:rPr>
              <a:t>Section 5: Genomic surveillance and virology </a:t>
            </a:r>
            <a:endParaRPr lang="en-AU" sz="1800" b="1" dirty="0">
              <a:solidFill>
                <a:srgbClr val="EE3A89"/>
              </a:solidFill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13438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AD5B9CF9-7507-F20D-A10F-A22C98FC5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FF966DA3-CC8B-1561-1D75-C15E480327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888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How is data currently presented?</a:t>
            </a:r>
            <a:endParaRPr dirty="0">
              <a:solidFill>
                <a:srgbClr val="262261"/>
              </a:solidFill>
            </a:endParaRPr>
          </a:p>
        </p:txBody>
      </p:sp>
      <p:sp>
        <p:nvSpPr>
          <p:cNvPr id="98" name="Google Shape;98;g33ff1cc942e_0_52">
            <a:extLst>
              <a:ext uri="{FF2B5EF4-FFF2-40B4-BE49-F238E27FC236}">
                <a16:creationId xmlns:a16="http://schemas.microsoft.com/office/drawing/2014/main" id="{C36DBC1C-2A7C-2312-77EB-1936EF53E49A}"/>
              </a:ext>
            </a:extLst>
          </p:cNvPr>
          <p:cNvSpPr txBox="1"/>
          <p:nvPr/>
        </p:nvSpPr>
        <p:spPr>
          <a:xfrm>
            <a:off x="314567" y="1436868"/>
            <a:ext cx="4010545" cy="3996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Which Omicron sub-lineage will be dominant in 2 months time?</a:t>
            </a:r>
          </a:p>
          <a:p>
            <a:pPr marL="800100" lvl="1" indent="-342900">
              <a:lnSpc>
                <a:spcPct val="90000"/>
              </a:lnSpc>
              <a:buClr>
                <a:srgbClr val="EE3A89"/>
              </a:buClr>
              <a:buSzPts val="3000"/>
              <a:buFont typeface="Courier New" panose="02070309020205020404" pitchFamily="49" charset="0"/>
              <a:buChar char="o"/>
            </a:pPr>
            <a:r>
              <a:rPr lang="en-AU" sz="2000" b="1" dirty="0">
                <a:solidFill>
                  <a:srgbClr val="262261"/>
                </a:solidFill>
              </a:rPr>
              <a:t>KP.2</a:t>
            </a:r>
          </a:p>
          <a:p>
            <a:pPr marL="800100" lvl="1" indent="-342900">
              <a:lnSpc>
                <a:spcPct val="90000"/>
              </a:lnSpc>
              <a:buClr>
                <a:srgbClr val="EE3A89"/>
              </a:buClr>
              <a:buSzPts val="3000"/>
              <a:buFont typeface="Courier New" panose="02070309020205020404" pitchFamily="49" charset="0"/>
              <a:buChar char="o"/>
            </a:pPr>
            <a:r>
              <a:rPr lang="en-AU" sz="2000" b="1" dirty="0">
                <a:solidFill>
                  <a:srgbClr val="262261"/>
                </a:solidFill>
              </a:rPr>
              <a:t>KP.3</a:t>
            </a:r>
          </a:p>
          <a:p>
            <a:pPr marL="800100" lvl="1" indent="-342900">
              <a:lnSpc>
                <a:spcPct val="90000"/>
              </a:lnSpc>
              <a:buClr>
                <a:srgbClr val="EE3A89"/>
              </a:buClr>
              <a:buSzPts val="3000"/>
              <a:buFont typeface="Courier New" panose="02070309020205020404" pitchFamily="49" charset="0"/>
              <a:buChar char="o"/>
            </a:pPr>
            <a:r>
              <a:rPr lang="en-AU" sz="2000" b="1" dirty="0">
                <a:solidFill>
                  <a:srgbClr val="262261"/>
                </a:solidFill>
              </a:rPr>
              <a:t>JN.1</a:t>
            </a:r>
          </a:p>
          <a:p>
            <a:pPr marL="800100" lvl="1" indent="-342900">
              <a:lnSpc>
                <a:spcPct val="90000"/>
              </a:lnSpc>
              <a:buClr>
                <a:srgbClr val="EE3A89"/>
              </a:buClr>
              <a:buSzPts val="3000"/>
              <a:buFont typeface="Courier New" panose="02070309020205020404" pitchFamily="49" charset="0"/>
              <a:buChar char="o"/>
            </a:pPr>
            <a:endParaRPr lang="en-AU" sz="2000" b="1" dirty="0">
              <a:solidFill>
                <a:srgbClr val="262261"/>
              </a:solidFill>
            </a:endParaRPr>
          </a:p>
          <a:p>
            <a:pPr lvl="1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What was the impact of the emergence of XEC on infection levels?</a:t>
            </a:r>
          </a:p>
        </p:txBody>
      </p:sp>
      <p:sp>
        <p:nvSpPr>
          <p:cNvPr id="100" name="Google Shape;100;g33ff1cc942e_0_52">
            <a:extLst>
              <a:ext uri="{FF2B5EF4-FFF2-40B4-BE49-F238E27FC236}">
                <a16:creationId xmlns:a16="http://schemas.microsoft.com/office/drawing/2014/main" id="{5B018D55-28E5-861E-9375-21E14458F26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21</a:t>
            </a:fld>
            <a:endParaRPr/>
          </a:p>
        </p:txBody>
      </p:sp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3891531D-6BE5-AD53-B14F-0A2A8D09B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EC166C-296D-818C-A5AC-DEA1F85E6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738" y="1122364"/>
            <a:ext cx="5992061" cy="512516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60EB4B-DEBC-FD82-D7EA-63A95970FC9C}"/>
              </a:ext>
            </a:extLst>
          </p:cNvPr>
          <p:cNvSpPr/>
          <p:nvPr/>
        </p:nvSpPr>
        <p:spPr>
          <a:xfrm>
            <a:off x="5586985" y="3049524"/>
            <a:ext cx="1572767" cy="758952"/>
          </a:xfrm>
          <a:prstGeom prst="rect">
            <a:avLst/>
          </a:prstGeom>
          <a:noFill/>
          <a:ln w="38100">
            <a:solidFill>
              <a:srgbClr val="EE3A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EA3F8E-424F-A992-9603-44AB56482C5B}"/>
              </a:ext>
            </a:extLst>
          </p:cNvPr>
          <p:cNvSpPr/>
          <p:nvPr/>
        </p:nvSpPr>
        <p:spPr>
          <a:xfrm>
            <a:off x="5586984" y="5560623"/>
            <a:ext cx="1572767" cy="758952"/>
          </a:xfrm>
          <a:prstGeom prst="rect">
            <a:avLst/>
          </a:prstGeom>
          <a:noFill/>
          <a:ln w="38100">
            <a:solidFill>
              <a:srgbClr val="EE3A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4FFBE2-98E1-EF33-183F-0D88A9EAC29C}"/>
              </a:ext>
            </a:extLst>
          </p:cNvPr>
          <p:cNvSpPr/>
          <p:nvPr/>
        </p:nvSpPr>
        <p:spPr>
          <a:xfrm>
            <a:off x="9884664" y="1572768"/>
            <a:ext cx="701040" cy="2235708"/>
          </a:xfrm>
          <a:prstGeom prst="rect">
            <a:avLst/>
          </a:prstGeom>
          <a:noFill/>
          <a:ln w="38100">
            <a:solidFill>
              <a:srgbClr val="EE3A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36690D-42F5-9B47-F16E-9A8FC30F12FF}"/>
              </a:ext>
            </a:extLst>
          </p:cNvPr>
          <p:cNvSpPr/>
          <p:nvPr/>
        </p:nvSpPr>
        <p:spPr>
          <a:xfrm>
            <a:off x="9884664" y="3921869"/>
            <a:ext cx="701040" cy="2235708"/>
          </a:xfrm>
          <a:prstGeom prst="rect">
            <a:avLst/>
          </a:prstGeom>
          <a:noFill/>
          <a:ln w="38100">
            <a:solidFill>
              <a:srgbClr val="EE3A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8932F6-1494-DEE2-9977-04CADCA4E346}"/>
              </a:ext>
            </a:extLst>
          </p:cNvPr>
          <p:cNvSpPr txBox="1"/>
          <p:nvPr/>
        </p:nvSpPr>
        <p:spPr>
          <a:xfrm>
            <a:off x="-49540" y="5370366"/>
            <a:ext cx="33116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00" b="1" dirty="0">
                <a:solidFill>
                  <a:srgbClr val="262261"/>
                </a:solidFill>
              </a:rPr>
              <a:t>Australian Respiratory Surveillance Report</a:t>
            </a:r>
          </a:p>
          <a:p>
            <a:r>
              <a:rPr lang="en-AU" sz="1800" b="1" dirty="0">
                <a:solidFill>
                  <a:srgbClr val="262261"/>
                </a:solidFill>
              </a:rPr>
              <a:t>Report 17, 2024 </a:t>
            </a:r>
          </a:p>
          <a:p>
            <a:r>
              <a:rPr lang="en-AU" b="1" dirty="0">
                <a:solidFill>
                  <a:srgbClr val="EE3A89"/>
                </a:solidFill>
              </a:rPr>
              <a:t>Section 5: Genomic surveillance and virology </a:t>
            </a:r>
            <a:endParaRPr lang="en-AU" sz="1800" b="1" dirty="0">
              <a:solidFill>
                <a:srgbClr val="EE3A89"/>
              </a:solidFill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1182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58334447-5D6F-CCA8-53A9-84A8DBF1D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F2B460BD-5917-0A47-9A2A-18F0D87541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888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How is data currently presented?</a:t>
            </a:r>
            <a:endParaRPr dirty="0">
              <a:solidFill>
                <a:srgbClr val="262261"/>
              </a:solidFill>
            </a:endParaRPr>
          </a:p>
        </p:txBody>
      </p:sp>
      <p:sp>
        <p:nvSpPr>
          <p:cNvPr id="98" name="Google Shape;98;g33ff1cc942e_0_52">
            <a:extLst>
              <a:ext uri="{FF2B5EF4-FFF2-40B4-BE49-F238E27FC236}">
                <a16:creationId xmlns:a16="http://schemas.microsoft.com/office/drawing/2014/main" id="{4DCEAB82-4836-E464-E5EB-53DC6272F9DC}"/>
              </a:ext>
            </a:extLst>
          </p:cNvPr>
          <p:cNvSpPr txBox="1"/>
          <p:nvPr/>
        </p:nvSpPr>
        <p:spPr>
          <a:xfrm>
            <a:off x="407100" y="1325700"/>
            <a:ext cx="11377800" cy="1122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Which influenza subtype dominated during the 2024 influenza season?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Is influenza A H1N1 increasing or decreasing?</a:t>
            </a:r>
          </a:p>
        </p:txBody>
      </p:sp>
      <p:sp>
        <p:nvSpPr>
          <p:cNvPr id="100" name="Google Shape;100;g33ff1cc942e_0_52">
            <a:extLst>
              <a:ext uri="{FF2B5EF4-FFF2-40B4-BE49-F238E27FC236}">
                <a16:creationId xmlns:a16="http://schemas.microsoft.com/office/drawing/2014/main" id="{D6AA8353-54EB-C0D4-48C2-34F87AEBA59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22</a:t>
            </a:fld>
            <a:endParaRPr/>
          </a:p>
        </p:txBody>
      </p:sp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15E2161E-98E0-F024-8A0C-01916B00F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A40793-1ADB-D7EC-587A-A80BAB124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672" y="2984162"/>
            <a:ext cx="7577129" cy="38738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8C4D55-AB6A-8C91-C7AE-D1801742FE84}"/>
              </a:ext>
            </a:extLst>
          </p:cNvPr>
          <p:cNvSpPr txBox="1"/>
          <p:nvPr/>
        </p:nvSpPr>
        <p:spPr>
          <a:xfrm>
            <a:off x="0" y="5338332"/>
            <a:ext cx="33116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00" b="1" dirty="0">
                <a:solidFill>
                  <a:srgbClr val="262261"/>
                </a:solidFill>
              </a:rPr>
              <a:t>Australian Respiratory Surveillance Report</a:t>
            </a:r>
          </a:p>
          <a:p>
            <a:r>
              <a:rPr lang="en-AU" sz="1800" b="1" dirty="0">
                <a:solidFill>
                  <a:srgbClr val="262261"/>
                </a:solidFill>
              </a:rPr>
              <a:t>Report 17, 2024 </a:t>
            </a:r>
          </a:p>
          <a:p>
            <a:r>
              <a:rPr lang="en-AU" b="1" dirty="0">
                <a:solidFill>
                  <a:srgbClr val="EE3A89"/>
                </a:solidFill>
              </a:rPr>
              <a:t>Section 5: Genomic surveillance and virology </a:t>
            </a:r>
            <a:endParaRPr lang="en-AU" sz="1800" b="1" dirty="0">
              <a:solidFill>
                <a:srgbClr val="EE3A89"/>
              </a:solidFill>
            </a:endParaRPr>
          </a:p>
          <a:p>
            <a:endParaRPr lang="en-A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179B1A-3F9A-9187-16D7-10A674A8D959}"/>
              </a:ext>
            </a:extLst>
          </p:cNvPr>
          <p:cNvSpPr/>
          <p:nvPr/>
        </p:nvSpPr>
        <p:spPr>
          <a:xfrm>
            <a:off x="6923352" y="3558086"/>
            <a:ext cx="859537" cy="1974213"/>
          </a:xfrm>
          <a:prstGeom prst="rect">
            <a:avLst/>
          </a:prstGeom>
          <a:noFill/>
          <a:ln w="38100">
            <a:solidFill>
              <a:srgbClr val="EE3A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826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918EC8C9-9B97-EF86-1AD8-7D39DEB36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3ff1cc942e_0_88">
            <a:extLst>
              <a:ext uri="{FF2B5EF4-FFF2-40B4-BE49-F238E27FC236}">
                <a16:creationId xmlns:a16="http://schemas.microsoft.com/office/drawing/2014/main" id="{40A0808A-FAA8-693F-41CA-4461AE35B8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13934" y="2616199"/>
            <a:ext cx="8619066" cy="1862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5400" b="1" dirty="0">
                <a:solidFill>
                  <a:srgbClr val="262261"/>
                </a:solidFill>
              </a:rPr>
              <a:t>Statistical methods</a:t>
            </a:r>
            <a:endParaRPr sz="5400" dirty="0">
              <a:solidFill>
                <a:srgbClr val="262261"/>
              </a:solidFill>
            </a:endParaRPr>
          </a:p>
        </p:txBody>
      </p:sp>
      <p:sp>
        <p:nvSpPr>
          <p:cNvPr id="127" name="Google Shape;127;g33ff1cc942e_0_88">
            <a:extLst>
              <a:ext uri="{FF2B5EF4-FFF2-40B4-BE49-F238E27FC236}">
                <a16:creationId xmlns:a16="http://schemas.microsoft.com/office/drawing/2014/main" id="{0A33ABE2-6D22-BC1F-06AF-565407142AB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23</a:t>
            </a:fld>
            <a:endParaRPr/>
          </a:p>
        </p:txBody>
      </p:sp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084097BB-BE2C-FB7D-AEE3-C6B888A73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810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11B2186A-B01D-453A-B1E5-45C2925CF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75C87BD7-75B8-5BDF-924C-5D7361B5AC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3199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What does ILI+ look like in practice?</a:t>
            </a:r>
            <a:endParaRPr dirty="0">
              <a:solidFill>
                <a:srgbClr val="262261"/>
              </a:solidFill>
            </a:endParaRPr>
          </a:p>
        </p:txBody>
      </p:sp>
      <p:sp>
        <p:nvSpPr>
          <p:cNvPr id="100" name="Google Shape;100;g33ff1cc942e_0_52">
            <a:extLst>
              <a:ext uri="{FF2B5EF4-FFF2-40B4-BE49-F238E27FC236}">
                <a16:creationId xmlns:a16="http://schemas.microsoft.com/office/drawing/2014/main" id="{65F4008E-53DA-0FF7-D1AA-984EC6D38C2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24</a:t>
            </a:fld>
            <a:endParaRPr/>
          </a:p>
        </p:txBody>
      </p:sp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50933D4B-A2E3-65F4-C804-CD97186E3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9D00DC-CF4B-C28B-79CE-511546E6C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92" y="1242433"/>
            <a:ext cx="5568462" cy="5568462"/>
          </a:xfrm>
          <a:prstGeom prst="rect">
            <a:avLst/>
          </a:prstGeom>
        </p:spPr>
      </p:pic>
      <p:pic>
        <p:nvPicPr>
          <p:cNvPr id="11" name="Picture 10" descr="A graph of a test results&#10;&#10;Description automatically generated with medium confidence">
            <a:extLst>
              <a:ext uri="{FF2B5EF4-FFF2-40B4-BE49-F238E27FC236}">
                <a16:creationId xmlns:a16="http://schemas.microsoft.com/office/drawing/2014/main" id="{1D17F6B8-F064-F7F7-BBBC-6FD77B0B8D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292" y="1242433"/>
            <a:ext cx="5568462" cy="556846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7AF637-1B57-F40B-6848-4C65917E07C1}"/>
              </a:ext>
            </a:extLst>
          </p:cNvPr>
          <p:cNvCxnSpPr>
            <a:cxnSpLocks/>
          </p:cNvCxnSpPr>
          <p:nvPr/>
        </p:nvCxnSpPr>
        <p:spPr>
          <a:xfrm>
            <a:off x="7740886" y="2848708"/>
            <a:ext cx="3150246" cy="0"/>
          </a:xfrm>
          <a:prstGeom prst="line">
            <a:avLst/>
          </a:prstGeom>
          <a:ln w="38100">
            <a:solidFill>
              <a:srgbClr val="EE3A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FF2FFB0-26D9-AC01-DA84-E4C431898DD6}"/>
              </a:ext>
            </a:extLst>
          </p:cNvPr>
          <p:cNvCxnSpPr>
            <a:cxnSpLocks/>
          </p:cNvCxnSpPr>
          <p:nvPr/>
        </p:nvCxnSpPr>
        <p:spPr>
          <a:xfrm>
            <a:off x="1750393" y="1465385"/>
            <a:ext cx="3689115" cy="0"/>
          </a:xfrm>
          <a:prstGeom prst="line">
            <a:avLst/>
          </a:prstGeom>
          <a:ln w="38100">
            <a:solidFill>
              <a:srgbClr val="EE3A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94892BD-B248-2D12-E752-035828F9DF9A}"/>
              </a:ext>
            </a:extLst>
          </p:cNvPr>
          <p:cNvSpPr/>
          <p:nvPr/>
        </p:nvSpPr>
        <p:spPr>
          <a:xfrm>
            <a:off x="2143125" y="4891667"/>
            <a:ext cx="1200150" cy="1447800"/>
          </a:xfrm>
          <a:prstGeom prst="rect">
            <a:avLst/>
          </a:prstGeom>
          <a:noFill/>
          <a:ln w="38100">
            <a:solidFill>
              <a:srgbClr val="EE3A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864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C86DAB3B-B21F-4057-C362-19D97928C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697B767C-0FEE-4F50-A31D-DDAE30BEA1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" y="0"/>
            <a:ext cx="8517466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What does ILI+ look like in practice?</a:t>
            </a:r>
            <a:endParaRPr dirty="0">
              <a:solidFill>
                <a:srgbClr val="262261"/>
              </a:solidFill>
            </a:endParaRPr>
          </a:p>
        </p:txBody>
      </p:sp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12ED416A-A871-D050-C922-75694C021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9F401-BBD8-323B-F76D-CD8F88CDD453}"/>
              </a:ext>
            </a:extLst>
          </p:cNvPr>
          <p:cNvSpPr txBox="1">
            <a:spLocks/>
          </p:cNvSpPr>
          <p:nvPr/>
        </p:nvSpPr>
        <p:spPr>
          <a:xfrm>
            <a:off x="208102" y="1006895"/>
            <a:ext cx="7329698" cy="587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EE3A89"/>
              </a:buClr>
              <a:buSzPct val="150000"/>
            </a:pPr>
            <a:r>
              <a:rPr lang="en-AU" sz="2000" b="1" dirty="0">
                <a:solidFill>
                  <a:srgbClr val="262261"/>
                </a:solidFill>
                <a:ea typeface="+mj-ea"/>
                <a:cs typeface="+mj-cs"/>
              </a:rPr>
              <a:t>Noisy and would be even noisier for daily data.</a:t>
            </a:r>
          </a:p>
          <a:p>
            <a:pPr>
              <a:buClr>
                <a:srgbClr val="EE3A89"/>
              </a:buClr>
              <a:buSzPct val="150000"/>
            </a:pPr>
            <a:endParaRPr lang="en-AU" sz="2000" b="1" dirty="0">
              <a:solidFill>
                <a:srgbClr val="262261"/>
              </a:solidFill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CDE3D2-D0C4-64A7-EAB4-8E1B0DB2E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919" y="1364020"/>
            <a:ext cx="5456348" cy="5456348"/>
          </a:xfrm>
          <a:prstGeom prst="rect">
            <a:avLst/>
          </a:prstGeom>
        </p:spPr>
      </p:pic>
      <p:pic>
        <p:nvPicPr>
          <p:cNvPr id="5" name="Picture 4" descr="A graph of a test results&#10;&#10;Description automatically generated">
            <a:extLst>
              <a:ext uri="{FF2B5EF4-FFF2-40B4-BE49-F238E27FC236}">
                <a16:creationId xmlns:a16="http://schemas.microsoft.com/office/drawing/2014/main" id="{476E1EF4-BDE3-D22F-3462-450A8A101D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01652"/>
            <a:ext cx="5456348" cy="545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70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A746E3B7-8B2B-63A2-3076-7E7FD08B9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5D860C90-670F-5EC6-F42D-B8A71422C4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3199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Statistical models can be used to account for noise</a:t>
            </a:r>
            <a:endParaRPr dirty="0">
              <a:solidFill>
                <a:srgbClr val="262261"/>
              </a:solidFill>
            </a:endParaRPr>
          </a:p>
        </p:txBody>
      </p:sp>
      <p:sp>
        <p:nvSpPr>
          <p:cNvPr id="98" name="Google Shape;98;g33ff1cc942e_0_52">
            <a:extLst>
              <a:ext uri="{FF2B5EF4-FFF2-40B4-BE49-F238E27FC236}">
                <a16:creationId xmlns:a16="http://schemas.microsoft.com/office/drawing/2014/main" id="{CCC0944A-CC10-9FAC-6599-DE13D4EF8810}"/>
              </a:ext>
            </a:extLst>
          </p:cNvPr>
          <p:cNvSpPr txBox="1"/>
          <p:nvPr/>
        </p:nvSpPr>
        <p:spPr>
          <a:xfrm>
            <a:off x="314567" y="1436868"/>
            <a:ext cx="8042033" cy="54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Statistical model exists for simultaneously estimating epidemic dynamics of multiple pathogens using routinely collected surveillance data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The model takes as input:</a:t>
            </a:r>
          </a:p>
          <a:p>
            <a:pPr marL="914400" lvl="1" indent="-457200">
              <a:lnSpc>
                <a:spcPct val="90000"/>
              </a:lnSpc>
              <a:buClr>
                <a:srgbClr val="EE3A89"/>
              </a:buClr>
              <a:buSzPct val="100000"/>
              <a:buFont typeface="+mj-lt"/>
              <a:buAutoNum type="arabicPeriod"/>
            </a:pPr>
            <a:r>
              <a:rPr lang="en-AU" sz="2000" b="1" dirty="0">
                <a:solidFill>
                  <a:srgbClr val="262261"/>
                </a:solidFill>
              </a:rPr>
              <a:t>A time series of count data (i.e. the composite time series)</a:t>
            </a:r>
          </a:p>
          <a:p>
            <a:pPr marL="914400" lvl="1" indent="-457200">
              <a:lnSpc>
                <a:spcPct val="90000"/>
              </a:lnSpc>
              <a:buClr>
                <a:srgbClr val="EE3A89"/>
              </a:buClr>
              <a:buSzPct val="100000"/>
              <a:buFont typeface="+mj-lt"/>
              <a:buAutoNum type="arabicPeriod"/>
            </a:pPr>
            <a:r>
              <a:rPr lang="en-AU" sz="2000" b="1" dirty="0">
                <a:solidFill>
                  <a:srgbClr val="262261"/>
                </a:solidFill>
              </a:rPr>
              <a:t>A time series of count data describing test results (i.e. the component time series).</a:t>
            </a:r>
          </a:p>
          <a:p>
            <a:pPr marL="914400" lvl="1" indent="-457200">
              <a:lnSpc>
                <a:spcPct val="90000"/>
              </a:lnSpc>
              <a:buClr>
                <a:srgbClr val="EE3A89"/>
              </a:buClr>
              <a:buSzPct val="100000"/>
              <a:buFont typeface="+mj-lt"/>
              <a:buAutoNum type="arabicPeriod"/>
            </a:pPr>
            <a:endParaRPr lang="en-AU" sz="2000" b="1" dirty="0">
              <a:solidFill>
                <a:srgbClr val="262261"/>
              </a:solidFill>
            </a:endParaRPr>
          </a:p>
          <a:p>
            <a:pPr marL="914400" lvl="1" indent="-457200">
              <a:lnSpc>
                <a:spcPct val="90000"/>
              </a:lnSpc>
              <a:buClr>
                <a:srgbClr val="EE3A89"/>
              </a:buClr>
              <a:buSzPct val="100000"/>
              <a:buFont typeface="+mj-lt"/>
              <a:buAutoNum type="arabicPeriod"/>
            </a:pPr>
            <a:endParaRPr lang="en-AU" sz="2000" b="1" dirty="0">
              <a:solidFill>
                <a:srgbClr val="262261"/>
              </a:solidFill>
            </a:endParaRPr>
          </a:p>
          <a:p>
            <a:pPr marL="342900" indent="-342900">
              <a:lnSpc>
                <a:spcPct val="90000"/>
              </a:lnSpc>
              <a:buClr>
                <a:srgbClr val="EE3A89"/>
              </a:buClr>
              <a:buSzPct val="150000"/>
              <a:buFont typeface="Arial" panose="020B0604020202020204" pitchFamily="34" charset="0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Implementation of model in the R package ‘</a:t>
            </a:r>
            <a:r>
              <a:rPr lang="en-AU" sz="2000" b="1" dirty="0" err="1">
                <a:solidFill>
                  <a:srgbClr val="262261"/>
                </a:solidFill>
              </a:rPr>
              <a:t>EpiStrainDynamics</a:t>
            </a:r>
            <a:r>
              <a:rPr lang="en-AU" sz="2000" b="1" dirty="0">
                <a:solidFill>
                  <a:srgbClr val="262261"/>
                </a:solidFill>
              </a:rPr>
              <a:t>’</a:t>
            </a:r>
          </a:p>
          <a:p>
            <a:pPr marL="914400" lvl="1" indent="-457200">
              <a:lnSpc>
                <a:spcPct val="90000"/>
              </a:lnSpc>
              <a:buClr>
                <a:srgbClr val="EE3A89"/>
              </a:buClr>
              <a:buSzPct val="100000"/>
              <a:buFont typeface="+mj-lt"/>
              <a:buAutoNum type="arabicPeriod"/>
            </a:pPr>
            <a:endParaRPr lang="en-AU" sz="2000" b="1" dirty="0">
              <a:solidFill>
                <a:srgbClr val="262261"/>
              </a:solidFill>
            </a:endParaRPr>
          </a:p>
          <a:p>
            <a:pPr marL="914400" lvl="1" indent="-457200">
              <a:lnSpc>
                <a:spcPct val="90000"/>
              </a:lnSpc>
              <a:buClr>
                <a:srgbClr val="EE3A89"/>
              </a:buClr>
              <a:buSzPct val="100000"/>
              <a:buFont typeface="+mj-lt"/>
              <a:buAutoNum type="arabicPeriod"/>
            </a:pPr>
            <a:endParaRPr lang="en-AU" sz="2000" b="1" dirty="0">
              <a:solidFill>
                <a:srgbClr val="262261"/>
              </a:solidFill>
            </a:endParaRPr>
          </a:p>
          <a:p>
            <a:pPr lvl="1">
              <a:lnSpc>
                <a:spcPct val="90000"/>
              </a:lnSpc>
              <a:buClr>
                <a:srgbClr val="EE3A89"/>
              </a:buClr>
              <a:buSzPct val="100000"/>
            </a:pPr>
            <a:endParaRPr lang="en-AU" sz="2000" b="1" dirty="0">
              <a:solidFill>
                <a:srgbClr val="262261"/>
              </a:solidFill>
            </a:endParaRPr>
          </a:p>
        </p:txBody>
      </p:sp>
      <p:sp>
        <p:nvSpPr>
          <p:cNvPr id="100" name="Google Shape;100;g33ff1cc942e_0_52">
            <a:extLst>
              <a:ext uri="{FF2B5EF4-FFF2-40B4-BE49-F238E27FC236}">
                <a16:creationId xmlns:a16="http://schemas.microsoft.com/office/drawing/2014/main" id="{AD986248-658D-7627-5E09-9C88296330A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26</a:t>
            </a:fld>
            <a:endParaRPr/>
          </a:p>
        </p:txBody>
      </p:sp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FBC09B98-08BD-05CD-4738-A6BFB8B42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E3094A-000F-103D-0706-982FCE2AC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9402" y="1417418"/>
            <a:ext cx="2801603" cy="2801603"/>
          </a:xfrm>
          <a:prstGeom prst="rect">
            <a:avLst/>
          </a:prstGeom>
        </p:spPr>
      </p:pic>
      <p:pic>
        <p:nvPicPr>
          <p:cNvPr id="4" name="Picture 3" descr="A graph of a test results&#10;&#10;Description automatically generated with medium confidence">
            <a:extLst>
              <a:ext uri="{FF2B5EF4-FFF2-40B4-BE49-F238E27FC236}">
                <a16:creationId xmlns:a16="http://schemas.microsoft.com/office/drawing/2014/main" id="{D8D40EF1-38D4-E769-88B5-8CD143DBE5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2" t="40524"/>
          <a:stretch/>
        </p:blipFill>
        <p:spPr>
          <a:xfrm>
            <a:off x="8592407" y="4476443"/>
            <a:ext cx="3331519" cy="208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34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798B5898-E37F-0529-D20D-E7E0CCF15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4578BBD1-A83E-533D-41AB-FC06A0A36E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3199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Statistical models can be used to account for noise</a:t>
            </a:r>
            <a:endParaRPr lang="en-AU" dirty="0">
              <a:solidFill>
                <a:srgbClr val="262261"/>
              </a:solidFill>
            </a:endParaRPr>
          </a:p>
        </p:txBody>
      </p:sp>
      <p:sp>
        <p:nvSpPr>
          <p:cNvPr id="98" name="Google Shape;98;g33ff1cc942e_0_52">
            <a:extLst>
              <a:ext uri="{FF2B5EF4-FFF2-40B4-BE49-F238E27FC236}">
                <a16:creationId xmlns:a16="http://schemas.microsoft.com/office/drawing/2014/main" id="{7A440F66-E85E-AE09-EE5F-D13AE32E0B01}"/>
              </a:ext>
            </a:extLst>
          </p:cNvPr>
          <p:cNvSpPr txBox="1"/>
          <p:nvPr/>
        </p:nvSpPr>
        <p:spPr>
          <a:xfrm>
            <a:off x="314567" y="1436868"/>
            <a:ext cx="8042033" cy="54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90000"/>
              </a:lnSpc>
              <a:buClr>
                <a:srgbClr val="EE3A89"/>
              </a:buClr>
              <a:buSzPct val="150000"/>
              <a:buFont typeface="Arial" panose="020B0604020202020204" pitchFamily="34" charset="0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Cases of each pathogen modelled as smooth functions</a:t>
            </a:r>
          </a:p>
          <a:p>
            <a:pPr marL="342900" indent="-342900">
              <a:lnSpc>
                <a:spcPct val="90000"/>
              </a:lnSpc>
              <a:buClr>
                <a:srgbClr val="EE3A89"/>
              </a:buClr>
              <a:buSzPct val="150000"/>
              <a:buFont typeface="Arial" panose="020B0604020202020204" pitchFamily="34" charset="0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Simultaneously fits:</a:t>
            </a:r>
          </a:p>
          <a:p>
            <a:pPr marL="800100" lvl="1" indent="-342900">
              <a:lnSpc>
                <a:spcPct val="90000"/>
              </a:lnSpc>
              <a:buClr>
                <a:srgbClr val="EE3A89"/>
              </a:buClr>
              <a:buSzPct val="150000"/>
              <a:buFont typeface="Arial" panose="020B0604020202020204" pitchFamily="34" charset="0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Sum of modelled cases (for each pathogen) to composite time series</a:t>
            </a:r>
          </a:p>
          <a:p>
            <a:pPr marL="800100" lvl="1" indent="-342900">
              <a:lnSpc>
                <a:spcPct val="90000"/>
              </a:lnSpc>
              <a:buClr>
                <a:srgbClr val="EE3A89"/>
              </a:buClr>
              <a:buSzPct val="150000"/>
              <a:buFont typeface="Arial" panose="020B0604020202020204" pitchFamily="34" charset="0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Relative proportion of modelled cases (for each pathogen) to component time-series</a:t>
            </a:r>
          </a:p>
          <a:p>
            <a:pPr marL="800100" lvl="1" indent="-342900">
              <a:lnSpc>
                <a:spcPct val="90000"/>
              </a:lnSpc>
              <a:buClr>
                <a:srgbClr val="EE3A89"/>
              </a:buClr>
              <a:buSzPct val="150000"/>
              <a:buFont typeface="Arial" panose="020B0604020202020204" pitchFamily="34" charset="0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800100" lvl="1" indent="-342900">
              <a:lnSpc>
                <a:spcPct val="90000"/>
              </a:lnSpc>
              <a:buClr>
                <a:srgbClr val="EE3A89"/>
              </a:buClr>
              <a:buSzPct val="150000"/>
              <a:buFont typeface="Arial" panose="020B0604020202020204" pitchFamily="34" charset="0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800100" lvl="1" indent="-342900">
              <a:lnSpc>
                <a:spcPct val="90000"/>
              </a:lnSpc>
              <a:buClr>
                <a:srgbClr val="EE3A89"/>
              </a:buClr>
              <a:buSzPct val="150000"/>
              <a:buFont typeface="Arial" panose="020B0604020202020204" pitchFamily="34" charset="0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800100" lvl="1" indent="-342900">
              <a:lnSpc>
                <a:spcPct val="90000"/>
              </a:lnSpc>
              <a:buClr>
                <a:srgbClr val="EE3A89"/>
              </a:buClr>
              <a:buSzPct val="150000"/>
              <a:buFont typeface="Arial" panose="020B0604020202020204" pitchFamily="34" charset="0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800100" lvl="1" indent="-342900">
              <a:lnSpc>
                <a:spcPct val="90000"/>
              </a:lnSpc>
              <a:buClr>
                <a:srgbClr val="EE3A89"/>
              </a:buClr>
              <a:buSzPct val="150000"/>
              <a:buFont typeface="Arial" panose="020B0604020202020204" pitchFamily="34" charset="0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800100" lvl="1" indent="-342900">
              <a:lnSpc>
                <a:spcPct val="90000"/>
              </a:lnSpc>
              <a:buClr>
                <a:srgbClr val="EE3A89"/>
              </a:buClr>
              <a:buSzPct val="150000"/>
              <a:buFont typeface="Arial" panose="020B0604020202020204" pitchFamily="34" charset="0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800100" lvl="1" indent="-342900">
              <a:lnSpc>
                <a:spcPct val="90000"/>
              </a:lnSpc>
              <a:buClr>
                <a:srgbClr val="EE3A89"/>
              </a:buClr>
              <a:buSzPct val="150000"/>
              <a:buFont typeface="Arial" panose="020B0604020202020204" pitchFamily="34" charset="0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800100" lvl="1" indent="-342900">
              <a:lnSpc>
                <a:spcPct val="90000"/>
              </a:lnSpc>
              <a:buClr>
                <a:srgbClr val="EE3A89"/>
              </a:buClr>
              <a:buSzPct val="150000"/>
              <a:buFont typeface="Arial" panose="020B0604020202020204" pitchFamily="34" charset="0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800100" lvl="1" indent="-342900">
              <a:lnSpc>
                <a:spcPct val="90000"/>
              </a:lnSpc>
              <a:buClr>
                <a:srgbClr val="EE3A89"/>
              </a:buClr>
              <a:buSzPct val="150000"/>
              <a:buFont typeface="Arial" panose="020B0604020202020204" pitchFamily="34" charset="0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800100" lvl="1" indent="-342900">
              <a:lnSpc>
                <a:spcPct val="90000"/>
              </a:lnSpc>
              <a:buClr>
                <a:srgbClr val="EE3A89"/>
              </a:buClr>
              <a:buSzPct val="150000"/>
              <a:buFont typeface="Arial" panose="020B0604020202020204" pitchFamily="34" charset="0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800100" lvl="1" indent="-342900">
              <a:lnSpc>
                <a:spcPct val="90000"/>
              </a:lnSpc>
              <a:buClr>
                <a:srgbClr val="EE3A89"/>
              </a:buClr>
              <a:buSzPct val="150000"/>
              <a:buFont typeface="Arial" panose="020B0604020202020204" pitchFamily="34" charset="0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342900" indent="-342900">
              <a:lnSpc>
                <a:spcPct val="90000"/>
              </a:lnSpc>
              <a:buClr>
                <a:srgbClr val="EE3A89"/>
              </a:buClr>
              <a:buSzPct val="150000"/>
              <a:buFont typeface="Arial" panose="020B0604020202020204" pitchFamily="34" charset="0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For full methodological details please refer to </a:t>
            </a:r>
            <a:r>
              <a:rPr lang="en-AU" sz="2000" b="1" dirty="0">
                <a:solidFill>
                  <a:srgbClr val="EE3A89"/>
                </a:solidFill>
              </a:rPr>
              <a:t>Eales et al. 2025 American Journal of Epidemiology</a:t>
            </a:r>
          </a:p>
          <a:p>
            <a:pPr marL="914400" lvl="1" indent="-457200">
              <a:lnSpc>
                <a:spcPct val="90000"/>
              </a:lnSpc>
              <a:buClr>
                <a:srgbClr val="EE3A89"/>
              </a:buClr>
              <a:buSzPct val="100000"/>
              <a:buFont typeface="+mj-lt"/>
              <a:buAutoNum type="arabicPeriod"/>
            </a:pPr>
            <a:endParaRPr lang="en-AU" sz="2000" b="1" dirty="0">
              <a:solidFill>
                <a:srgbClr val="262261"/>
              </a:solidFill>
            </a:endParaRPr>
          </a:p>
          <a:p>
            <a:pPr lvl="1">
              <a:lnSpc>
                <a:spcPct val="90000"/>
              </a:lnSpc>
              <a:buClr>
                <a:srgbClr val="EE3A89"/>
              </a:buClr>
              <a:buSzPct val="100000"/>
            </a:pPr>
            <a:endParaRPr lang="en-AU" sz="2000" b="1" dirty="0">
              <a:solidFill>
                <a:srgbClr val="262261"/>
              </a:solidFill>
            </a:endParaRPr>
          </a:p>
        </p:txBody>
      </p:sp>
      <p:sp>
        <p:nvSpPr>
          <p:cNvPr id="100" name="Google Shape;100;g33ff1cc942e_0_52">
            <a:extLst>
              <a:ext uri="{FF2B5EF4-FFF2-40B4-BE49-F238E27FC236}">
                <a16:creationId xmlns:a16="http://schemas.microsoft.com/office/drawing/2014/main" id="{E7DD0AE1-593D-0A7E-7945-997DB0DF9AE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27</a:t>
            </a:fld>
            <a:endParaRPr/>
          </a:p>
        </p:txBody>
      </p:sp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17024663-291A-B545-BDFC-02D31A42D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890BF5-DA6C-532C-B385-E087E2B44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9402" y="1417418"/>
            <a:ext cx="2801603" cy="2801603"/>
          </a:xfrm>
          <a:prstGeom prst="rect">
            <a:avLst/>
          </a:prstGeom>
        </p:spPr>
      </p:pic>
      <p:pic>
        <p:nvPicPr>
          <p:cNvPr id="4" name="Picture 3" descr="A graph of a test results&#10;&#10;Description automatically generated with medium confidence">
            <a:extLst>
              <a:ext uri="{FF2B5EF4-FFF2-40B4-BE49-F238E27FC236}">
                <a16:creationId xmlns:a16="http://schemas.microsoft.com/office/drawing/2014/main" id="{653794BF-E050-297D-FBD2-6C7DC28220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2" t="40524"/>
          <a:stretch/>
        </p:blipFill>
        <p:spPr>
          <a:xfrm>
            <a:off x="8592407" y="4476443"/>
            <a:ext cx="3331519" cy="2080943"/>
          </a:xfrm>
          <a:prstGeom prst="rect">
            <a:avLst/>
          </a:prstGeom>
        </p:spPr>
      </p:pic>
      <p:pic>
        <p:nvPicPr>
          <p:cNvPr id="11" name="Picture 10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CE439683-7804-D28D-0BA4-5A97D43485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4" y="3307708"/>
            <a:ext cx="3657607" cy="2743206"/>
          </a:xfrm>
          <a:prstGeom prst="rect">
            <a:avLst/>
          </a:prstGeom>
        </p:spPr>
      </p:pic>
      <p:pic>
        <p:nvPicPr>
          <p:cNvPr id="15" name="Picture 14" descr="A diagram of a graph&#10;&#10;AI-generated content may be incorrect.">
            <a:extLst>
              <a:ext uri="{FF2B5EF4-FFF2-40B4-BE49-F238E27FC236}">
                <a16:creationId xmlns:a16="http://schemas.microsoft.com/office/drawing/2014/main" id="{EB95D711-4172-C7C8-421E-A9C05CDFA6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5" y="3307708"/>
            <a:ext cx="4572009" cy="274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934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11ACAA4D-D0FF-8A11-2AB1-A6911C59E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6787D5B9-D589-66F3-EC32-FC946523B5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3199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Statistical models can be used to account for noise</a:t>
            </a:r>
            <a:endParaRPr dirty="0">
              <a:solidFill>
                <a:srgbClr val="262261"/>
              </a:solidFill>
            </a:endParaRPr>
          </a:p>
        </p:txBody>
      </p:sp>
      <p:sp>
        <p:nvSpPr>
          <p:cNvPr id="100" name="Google Shape;100;g33ff1cc942e_0_52">
            <a:extLst>
              <a:ext uri="{FF2B5EF4-FFF2-40B4-BE49-F238E27FC236}">
                <a16:creationId xmlns:a16="http://schemas.microsoft.com/office/drawing/2014/main" id="{D979274D-C706-E5B9-0AD0-FCC1EAC892D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28</a:t>
            </a:fld>
            <a:endParaRPr/>
          </a:p>
        </p:txBody>
      </p:sp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E5AC7518-E27F-97AF-09BC-A208A21D2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A3C738E4-E66C-0F44-FC63-14A46B209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0" t="47398"/>
          <a:stretch/>
        </p:blipFill>
        <p:spPr>
          <a:xfrm>
            <a:off x="5462731" y="3894667"/>
            <a:ext cx="5449895" cy="2963333"/>
          </a:xfrm>
          <a:prstGeom prst="rect">
            <a:avLst/>
          </a:prstGeom>
        </p:spPr>
      </p:pic>
      <p:pic>
        <p:nvPicPr>
          <p:cNvPr id="6" name="Picture 5" descr="A graph of a test results&#10;&#10;Description automatically generated">
            <a:extLst>
              <a:ext uri="{FF2B5EF4-FFF2-40B4-BE49-F238E27FC236}">
                <a16:creationId xmlns:a16="http://schemas.microsoft.com/office/drawing/2014/main" id="{1C0D2567-1ABE-2F61-6954-7B19312ADE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3" t="43714" r="487" b="796"/>
          <a:stretch/>
        </p:blipFill>
        <p:spPr>
          <a:xfrm>
            <a:off x="5686881" y="889181"/>
            <a:ext cx="4482216" cy="26092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00EDFA-1E30-4327-0585-E355BF3D66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89" y="1521866"/>
            <a:ext cx="2801603" cy="2801603"/>
          </a:xfrm>
          <a:prstGeom prst="rect">
            <a:avLst/>
          </a:prstGeom>
        </p:spPr>
      </p:pic>
      <p:pic>
        <p:nvPicPr>
          <p:cNvPr id="8" name="Picture 7" descr="A graph of a test results&#10;&#10;Description automatically generated with medium confidence">
            <a:extLst>
              <a:ext uri="{FF2B5EF4-FFF2-40B4-BE49-F238E27FC236}">
                <a16:creationId xmlns:a16="http://schemas.microsoft.com/office/drawing/2014/main" id="{5DBE2B14-6E78-209E-0CC4-3B7F11305E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2" t="40524"/>
          <a:stretch/>
        </p:blipFill>
        <p:spPr>
          <a:xfrm>
            <a:off x="197894" y="4580891"/>
            <a:ext cx="3331519" cy="2080943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8618A065-79F3-7415-EBCF-C883385A45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11" r="96508" b="44988"/>
          <a:stretch/>
        </p:blipFill>
        <p:spPr>
          <a:xfrm>
            <a:off x="5184333" y="4230565"/>
            <a:ext cx="309206" cy="1832800"/>
          </a:xfrm>
          <a:prstGeom prst="rect">
            <a:avLst/>
          </a:prstGeom>
        </p:spPr>
      </p:pic>
      <p:pic>
        <p:nvPicPr>
          <p:cNvPr id="11" name="Picture 10" descr="A graph of a test results&#10;&#10;Description automatically generated">
            <a:extLst>
              <a:ext uri="{FF2B5EF4-FFF2-40B4-BE49-F238E27FC236}">
                <a16:creationId xmlns:a16="http://schemas.microsoft.com/office/drawing/2014/main" id="{65F96BCA-A291-F790-4507-B291B87030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5" t="28966" r="96553" b="45151"/>
          <a:stretch/>
        </p:blipFill>
        <p:spPr>
          <a:xfrm>
            <a:off x="5308128" y="626709"/>
            <a:ext cx="309205" cy="2155693"/>
          </a:xfrm>
          <a:prstGeom prst="rect">
            <a:avLst/>
          </a:prstGeom>
        </p:spPr>
      </p:pic>
      <p:cxnSp>
        <p:nvCxnSpPr>
          <p:cNvPr id="12" name="Google Shape;169;g33ff1cc942e_0_28">
            <a:extLst>
              <a:ext uri="{FF2B5EF4-FFF2-40B4-BE49-F238E27FC236}">
                <a16:creationId xmlns:a16="http://schemas.microsoft.com/office/drawing/2014/main" id="{3B6E972B-FC9E-729D-6668-5C00B9BC9982}"/>
              </a:ext>
            </a:extLst>
          </p:cNvPr>
          <p:cNvCxnSpPr>
            <a:cxnSpLocks/>
          </p:cNvCxnSpPr>
          <p:nvPr/>
        </p:nvCxnSpPr>
        <p:spPr>
          <a:xfrm>
            <a:off x="3271786" y="3439669"/>
            <a:ext cx="861302" cy="0"/>
          </a:xfrm>
          <a:prstGeom prst="straightConnector1">
            <a:avLst/>
          </a:prstGeom>
          <a:noFill/>
          <a:ln w="38100" cap="flat" cmpd="sng">
            <a:solidFill>
              <a:srgbClr val="EE3A89"/>
            </a:solidFill>
            <a:prstDash val="solid"/>
            <a:miter lim="800000"/>
            <a:headEnd type="none" w="sm" len="sm"/>
            <a:tailEnd type="none" w="med" len="med"/>
          </a:ln>
        </p:spPr>
      </p:cxnSp>
      <p:cxnSp>
        <p:nvCxnSpPr>
          <p:cNvPr id="16" name="Google Shape;169;g33ff1cc942e_0_28">
            <a:extLst>
              <a:ext uri="{FF2B5EF4-FFF2-40B4-BE49-F238E27FC236}">
                <a16:creationId xmlns:a16="http://schemas.microsoft.com/office/drawing/2014/main" id="{1978C516-75DF-5196-F1C0-CF07349B50DB}"/>
              </a:ext>
            </a:extLst>
          </p:cNvPr>
          <p:cNvCxnSpPr>
            <a:cxnSpLocks/>
          </p:cNvCxnSpPr>
          <p:nvPr/>
        </p:nvCxnSpPr>
        <p:spPr>
          <a:xfrm flipV="1">
            <a:off x="3527369" y="3429000"/>
            <a:ext cx="605719" cy="1151891"/>
          </a:xfrm>
          <a:prstGeom prst="straightConnector1">
            <a:avLst/>
          </a:prstGeom>
          <a:noFill/>
          <a:ln w="38100" cap="flat" cmpd="sng">
            <a:solidFill>
              <a:srgbClr val="EE3A89"/>
            </a:solidFill>
            <a:prstDash val="solid"/>
            <a:miter lim="800000"/>
            <a:headEnd type="none" w="sm" len="sm"/>
            <a:tailEnd type="none" w="med" len="med"/>
          </a:ln>
        </p:spPr>
      </p:cxnSp>
      <p:cxnSp>
        <p:nvCxnSpPr>
          <p:cNvPr id="18" name="Google Shape;169;g33ff1cc942e_0_28">
            <a:extLst>
              <a:ext uri="{FF2B5EF4-FFF2-40B4-BE49-F238E27FC236}">
                <a16:creationId xmlns:a16="http://schemas.microsoft.com/office/drawing/2014/main" id="{EE1D2C44-450E-6749-5C68-9261065E5CE5}"/>
              </a:ext>
            </a:extLst>
          </p:cNvPr>
          <p:cNvCxnSpPr>
            <a:cxnSpLocks/>
          </p:cNvCxnSpPr>
          <p:nvPr/>
        </p:nvCxnSpPr>
        <p:spPr>
          <a:xfrm flipV="1">
            <a:off x="4110996" y="2671938"/>
            <a:ext cx="1060979" cy="772869"/>
          </a:xfrm>
          <a:prstGeom prst="straightConnector1">
            <a:avLst/>
          </a:prstGeom>
          <a:noFill/>
          <a:ln w="38100" cap="flat" cmpd="sng">
            <a:solidFill>
              <a:srgbClr val="EE3A89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23" name="Google Shape;169;g33ff1cc942e_0_28">
            <a:extLst>
              <a:ext uri="{FF2B5EF4-FFF2-40B4-BE49-F238E27FC236}">
                <a16:creationId xmlns:a16="http://schemas.microsoft.com/office/drawing/2014/main" id="{3E00062A-0A86-5199-2E35-B484DC0A49C9}"/>
              </a:ext>
            </a:extLst>
          </p:cNvPr>
          <p:cNvCxnSpPr>
            <a:cxnSpLocks/>
          </p:cNvCxnSpPr>
          <p:nvPr/>
        </p:nvCxnSpPr>
        <p:spPr>
          <a:xfrm>
            <a:off x="3249694" y="3987540"/>
            <a:ext cx="1081674" cy="822753"/>
          </a:xfrm>
          <a:prstGeom prst="straightConnector1">
            <a:avLst/>
          </a:prstGeom>
          <a:noFill/>
          <a:ln w="38100" cap="flat" cmpd="sng">
            <a:solidFill>
              <a:srgbClr val="EE3A89"/>
            </a:solidFill>
            <a:prstDash val="solid"/>
            <a:miter lim="800000"/>
            <a:headEnd type="none" w="sm" len="sm"/>
            <a:tailEnd type="none" w="med" len="med"/>
          </a:ln>
        </p:spPr>
      </p:cxnSp>
      <p:cxnSp>
        <p:nvCxnSpPr>
          <p:cNvPr id="27" name="Google Shape;169;g33ff1cc942e_0_28">
            <a:extLst>
              <a:ext uri="{FF2B5EF4-FFF2-40B4-BE49-F238E27FC236}">
                <a16:creationId xmlns:a16="http://schemas.microsoft.com/office/drawing/2014/main" id="{BA6C835F-119C-E899-422A-862651AFA396}"/>
              </a:ext>
            </a:extLst>
          </p:cNvPr>
          <p:cNvCxnSpPr>
            <a:cxnSpLocks/>
          </p:cNvCxnSpPr>
          <p:nvPr/>
        </p:nvCxnSpPr>
        <p:spPr>
          <a:xfrm>
            <a:off x="3527369" y="4810293"/>
            <a:ext cx="1450529" cy="0"/>
          </a:xfrm>
          <a:prstGeom prst="straightConnector1">
            <a:avLst/>
          </a:prstGeom>
          <a:noFill/>
          <a:ln w="38100" cap="flat" cmpd="sng">
            <a:solidFill>
              <a:srgbClr val="EE3A89"/>
            </a:solidFill>
            <a:prstDash val="solid"/>
            <a:miter lim="800000"/>
            <a:headEnd type="none" w="sm" len="sm"/>
            <a:tailEnd type="triangle" w="lg" len="lg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3A9BAEB-24B7-5549-D6AF-E2325E8C60C8}"/>
              </a:ext>
            </a:extLst>
          </p:cNvPr>
          <p:cNvSpPr txBox="1"/>
          <p:nvPr/>
        </p:nvSpPr>
        <p:spPr>
          <a:xfrm>
            <a:off x="7139662" y="956368"/>
            <a:ext cx="331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rgbClr val="262261"/>
                </a:solidFill>
              </a:rPr>
              <a:t>Raw time series</a:t>
            </a:r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E35570-B876-53AA-6BBA-80FAFDC7BCF9}"/>
              </a:ext>
            </a:extLst>
          </p:cNvPr>
          <p:cNvSpPr txBox="1"/>
          <p:nvPr/>
        </p:nvSpPr>
        <p:spPr>
          <a:xfrm>
            <a:off x="7148459" y="3987540"/>
            <a:ext cx="331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rgbClr val="262261"/>
                </a:solidFill>
              </a:rPr>
              <a:t>Modelled time series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395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B5759D1F-98B2-AC16-3D32-E796D4F2D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3ff1cc942e_0_88">
            <a:extLst>
              <a:ext uri="{FF2B5EF4-FFF2-40B4-BE49-F238E27FC236}">
                <a16:creationId xmlns:a16="http://schemas.microsoft.com/office/drawing/2014/main" id="{ED64B644-3889-3899-3953-CBBC729ECD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13934" y="2616199"/>
            <a:ext cx="8619066" cy="1862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5400" b="1" dirty="0">
                <a:solidFill>
                  <a:srgbClr val="262261"/>
                </a:solidFill>
              </a:rPr>
              <a:t>Case studies</a:t>
            </a:r>
            <a:endParaRPr sz="5400" dirty="0">
              <a:solidFill>
                <a:srgbClr val="262261"/>
              </a:solidFill>
            </a:endParaRPr>
          </a:p>
        </p:txBody>
      </p:sp>
      <p:sp>
        <p:nvSpPr>
          <p:cNvPr id="127" name="Google Shape;127;g33ff1cc942e_0_88">
            <a:extLst>
              <a:ext uri="{FF2B5EF4-FFF2-40B4-BE49-F238E27FC236}">
                <a16:creationId xmlns:a16="http://schemas.microsoft.com/office/drawing/2014/main" id="{15CB5BE9-6EE3-3869-1834-4EAAAA1B52F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29</a:t>
            </a:fld>
            <a:endParaRPr/>
          </a:p>
        </p:txBody>
      </p:sp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F5CF7916-A9B4-D6CE-F119-C518EAB7F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127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41F3BE99-854C-B9F9-109B-194C8A206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3ff1cc942e_0_88">
            <a:extLst>
              <a:ext uri="{FF2B5EF4-FFF2-40B4-BE49-F238E27FC236}">
                <a16:creationId xmlns:a16="http://schemas.microsoft.com/office/drawing/2014/main" id="{9DA65E2C-5598-C2CC-007C-D518A1318F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5867" y="2616199"/>
            <a:ext cx="10261600" cy="1862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5400" b="1" dirty="0">
                <a:solidFill>
                  <a:srgbClr val="262261"/>
                </a:solidFill>
              </a:rPr>
              <a:t>Influenza surveillance</a:t>
            </a:r>
            <a:endParaRPr sz="5400" dirty="0">
              <a:solidFill>
                <a:srgbClr val="262261"/>
              </a:solidFill>
            </a:endParaRPr>
          </a:p>
        </p:txBody>
      </p:sp>
      <p:sp>
        <p:nvSpPr>
          <p:cNvPr id="127" name="Google Shape;127;g33ff1cc942e_0_88">
            <a:extLst>
              <a:ext uri="{FF2B5EF4-FFF2-40B4-BE49-F238E27FC236}">
                <a16:creationId xmlns:a16="http://schemas.microsoft.com/office/drawing/2014/main" id="{DF4CEE08-C0B2-1E96-0857-0EB05F4035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3</a:t>
            </a:fld>
            <a:endParaRPr/>
          </a:p>
        </p:txBody>
      </p:sp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3CCCFCB0-9EB5-2BF3-02BC-115FDBDE2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49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089F2A86-6176-B846-216F-ADEE56E4F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F8498A9F-75CE-F821-A6D2-2163BC0A58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3199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Case study: Delta variant emergence in the United Kingdom</a:t>
            </a:r>
            <a:endParaRPr dirty="0">
              <a:solidFill>
                <a:srgbClr val="262261"/>
              </a:solidFill>
            </a:endParaRPr>
          </a:p>
        </p:txBody>
      </p:sp>
      <p:sp>
        <p:nvSpPr>
          <p:cNvPr id="100" name="Google Shape;100;g33ff1cc942e_0_52">
            <a:extLst>
              <a:ext uri="{FF2B5EF4-FFF2-40B4-BE49-F238E27FC236}">
                <a16:creationId xmlns:a16="http://schemas.microsoft.com/office/drawing/2014/main" id="{165F2221-066D-4413-3FA4-CB3024E76BF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30</a:t>
            </a:fld>
            <a:endParaRPr/>
          </a:p>
        </p:txBody>
      </p:sp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5462449D-8814-4DE1-6001-22888B50A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CB2BF0-7EB3-6B08-3F40-C564D332B0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96" b="83480"/>
          <a:stretch/>
        </p:blipFill>
        <p:spPr bwMode="auto">
          <a:xfrm>
            <a:off x="210324" y="4376431"/>
            <a:ext cx="11682039" cy="192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B52B28A-D01F-C8D8-641C-F790AED2F7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23" r="43258"/>
          <a:stretch/>
        </p:blipFill>
        <p:spPr bwMode="auto">
          <a:xfrm>
            <a:off x="7401182" y="1301369"/>
            <a:ext cx="3203687" cy="310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874037-35FC-9829-2AC0-D8B1328E003C}"/>
              </a:ext>
            </a:extLst>
          </p:cNvPr>
          <p:cNvSpPr txBox="1"/>
          <p:nvPr/>
        </p:nvSpPr>
        <p:spPr>
          <a:xfrm>
            <a:off x="-64009" y="6534834"/>
            <a:ext cx="625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00" b="1" dirty="0">
                <a:solidFill>
                  <a:srgbClr val="EE3A89"/>
                </a:solidFill>
              </a:rPr>
              <a:t>Eales et al. 2025 American Journal of Epidemiology</a:t>
            </a:r>
            <a:endParaRPr lang="en-AU" dirty="0">
              <a:highlight>
                <a:srgbClr val="FFFF00"/>
              </a:highligh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25813B-87A1-2A02-59A4-49DA2842AF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" t="16093" b="67944"/>
          <a:stretch/>
        </p:blipFill>
        <p:spPr bwMode="auto">
          <a:xfrm>
            <a:off x="210323" y="4434629"/>
            <a:ext cx="11682039" cy="186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CD4B87C5-E54E-62AC-D046-4DEF4DE9EC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4123" r="38375"/>
          <a:stretch/>
        </p:blipFill>
        <p:spPr bwMode="auto">
          <a:xfrm>
            <a:off x="7401182" y="1301369"/>
            <a:ext cx="3479412" cy="310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4943532-C755-E44F-1998-52469EAAB0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4123" r="32205"/>
          <a:stretch/>
        </p:blipFill>
        <p:spPr bwMode="auto">
          <a:xfrm>
            <a:off x="7401182" y="1298478"/>
            <a:ext cx="3827735" cy="310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25AAC45E-DE06-879B-9BE1-D8AE870C4A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23" r="28663"/>
          <a:stretch/>
        </p:blipFill>
        <p:spPr bwMode="auto">
          <a:xfrm>
            <a:off x="7401182" y="1298478"/>
            <a:ext cx="4027730" cy="310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8DE242DF-6FDE-A656-788C-53AA3A175B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23" r="23538"/>
          <a:stretch/>
        </p:blipFill>
        <p:spPr bwMode="auto">
          <a:xfrm>
            <a:off x="7401181" y="1300781"/>
            <a:ext cx="4317040" cy="310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85DD7A44-4B55-093E-E5D1-5E50C46597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23" r="18608"/>
          <a:stretch/>
        </p:blipFill>
        <p:spPr bwMode="auto">
          <a:xfrm>
            <a:off x="7401182" y="1298478"/>
            <a:ext cx="4595425" cy="310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Google Shape;169;g33ff1cc942e_0_28">
            <a:extLst>
              <a:ext uri="{FF2B5EF4-FFF2-40B4-BE49-F238E27FC236}">
                <a16:creationId xmlns:a16="http://schemas.microsoft.com/office/drawing/2014/main" id="{D6EC426D-2570-D51C-9925-BD6918E47F0D}"/>
              </a:ext>
            </a:extLst>
          </p:cNvPr>
          <p:cNvCxnSpPr>
            <a:cxnSpLocks/>
          </p:cNvCxnSpPr>
          <p:nvPr/>
        </p:nvCxnSpPr>
        <p:spPr>
          <a:xfrm>
            <a:off x="10381093" y="2109471"/>
            <a:ext cx="0" cy="1608102"/>
          </a:xfrm>
          <a:prstGeom prst="straightConnector1">
            <a:avLst/>
          </a:prstGeom>
          <a:noFill/>
          <a:ln w="38100" cap="flat" cmpd="sng">
            <a:solidFill>
              <a:srgbClr val="EE3A89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64EF60-A575-D58F-A2B4-3E556219D693}"/>
              </a:ext>
            </a:extLst>
          </p:cNvPr>
          <p:cNvSpPr txBox="1"/>
          <p:nvPr/>
        </p:nvSpPr>
        <p:spPr>
          <a:xfrm>
            <a:off x="9707430" y="1383898"/>
            <a:ext cx="1347325" cy="646331"/>
          </a:xfrm>
          <a:prstGeom prst="rect">
            <a:avLst/>
          </a:prstGeom>
          <a:noFill/>
          <a:ln w="38100">
            <a:solidFill>
              <a:srgbClr val="262261"/>
            </a:solidFill>
          </a:ln>
        </p:spPr>
        <p:txBody>
          <a:bodyPr wrap="square" rtlCol="0">
            <a:spAutoFit/>
          </a:bodyPr>
          <a:lstStyle/>
          <a:p>
            <a:r>
              <a:rPr lang="en-AU" sz="1800" b="1" dirty="0">
                <a:solidFill>
                  <a:srgbClr val="262261"/>
                </a:solidFill>
              </a:rPr>
              <a:t>First delta detection</a:t>
            </a:r>
            <a:endParaRPr lang="en-AU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AD7570-4B41-2F0D-4746-BBF809E982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" t="31562" r="-32" b="52475"/>
          <a:stretch/>
        </p:blipFill>
        <p:spPr bwMode="auto">
          <a:xfrm>
            <a:off x="534838" y="4382232"/>
            <a:ext cx="11357523" cy="186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938A33-EF6B-0A8B-AEEA-9A8704C167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" t="47005" r="-32" b="37032"/>
          <a:stretch/>
        </p:blipFill>
        <p:spPr bwMode="auto">
          <a:xfrm>
            <a:off x="534836" y="4429746"/>
            <a:ext cx="11357523" cy="186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F16E8AC-89D8-5076-212E-B6FA0963D8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" t="62448" r="118" b="21589"/>
          <a:stretch/>
        </p:blipFill>
        <p:spPr bwMode="auto">
          <a:xfrm>
            <a:off x="534833" y="4418155"/>
            <a:ext cx="11357523" cy="186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5EEBF-915D-C911-2D93-1F5F74C111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1" t="78213" r="211" b="6114"/>
          <a:stretch/>
        </p:blipFill>
        <p:spPr bwMode="auto">
          <a:xfrm>
            <a:off x="534833" y="4425785"/>
            <a:ext cx="11357523" cy="182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B95DBC9-7D62-A91A-C4DD-5BFFE7E62488}"/>
              </a:ext>
            </a:extLst>
          </p:cNvPr>
          <p:cNvSpPr txBox="1"/>
          <p:nvPr/>
        </p:nvSpPr>
        <p:spPr>
          <a:xfrm rot="16200000">
            <a:off x="-753916" y="5162765"/>
            <a:ext cx="1928481" cy="369332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1800" b="1" dirty="0">
                <a:solidFill>
                  <a:srgbClr val="262261"/>
                </a:solidFill>
              </a:rPr>
              <a:t>Cases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203A8A-4740-56A5-A804-2BD8FA991A32}"/>
              </a:ext>
            </a:extLst>
          </p:cNvPr>
          <p:cNvSpPr txBox="1"/>
          <p:nvPr/>
        </p:nvSpPr>
        <p:spPr>
          <a:xfrm rot="16200000">
            <a:off x="8179257" y="5212335"/>
            <a:ext cx="2208565" cy="369332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1800" b="1" dirty="0">
                <a:solidFill>
                  <a:srgbClr val="262261"/>
                </a:solidFill>
              </a:rPr>
              <a:t>Growth rate</a:t>
            </a:r>
            <a:endParaRPr lang="en-AU" dirty="0"/>
          </a:p>
        </p:txBody>
      </p:sp>
      <p:sp>
        <p:nvSpPr>
          <p:cNvPr id="98" name="Google Shape;98;g33ff1cc942e_0_52">
            <a:extLst>
              <a:ext uri="{FF2B5EF4-FFF2-40B4-BE49-F238E27FC236}">
                <a16:creationId xmlns:a16="http://schemas.microsoft.com/office/drawing/2014/main" id="{0039A1CB-6DC7-6774-64B1-2164C40D462B}"/>
              </a:ext>
            </a:extLst>
          </p:cNvPr>
          <p:cNvSpPr txBox="1"/>
          <p:nvPr/>
        </p:nvSpPr>
        <p:spPr>
          <a:xfrm>
            <a:off x="314567" y="1377138"/>
            <a:ext cx="6992166" cy="2562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Useful for real-time analysis</a:t>
            </a:r>
          </a:p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Can identify components with higher growth rates</a:t>
            </a:r>
          </a:p>
          <a:p>
            <a:pPr marL="800100" lvl="1" indent="-342900">
              <a:lnSpc>
                <a:spcPct val="90000"/>
              </a:lnSpc>
              <a:buClr>
                <a:srgbClr val="EE3A89"/>
              </a:buClr>
              <a:buSzPts val="3000"/>
              <a:buFont typeface="Courier New" panose="02070309020205020404" pitchFamily="49" charset="0"/>
              <a:buChar char="o"/>
            </a:pPr>
            <a:r>
              <a:rPr lang="en-AU" sz="2000" b="1" dirty="0">
                <a:solidFill>
                  <a:srgbClr val="262261"/>
                </a:solidFill>
              </a:rPr>
              <a:t>Even when composite time series is not increasing</a:t>
            </a:r>
          </a:p>
          <a:p>
            <a:pPr marL="800100" lvl="1" indent="-342900">
              <a:lnSpc>
                <a:spcPct val="90000"/>
              </a:lnSpc>
              <a:buClr>
                <a:srgbClr val="EE3A89"/>
              </a:buClr>
              <a:buSzPts val="3000"/>
              <a:buFont typeface="Courier New" panose="02070309020205020404" pitchFamily="49" charset="0"/>
              <a:buChar char="o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Not including variant data in analysis can delay identification of growth signal</a:t>
            </a: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20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114BE57B-4F0F-F96F-7A36-82EFACA09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799F8503-EE78-ED1E-5155-A4B8C50B90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3199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Case study: Real-time analysis of influenza subtypes in Victoria</a:t>
            </a:r>
            <a:endParaRPr dirty="0">
              <a:solidFill>
                <a:srgbClr val="262261"/>
              </a:solidFill>
            </a:endParaRPr>
          </a:p>
        </p:txBody>
      </p:sp>
      <p:sp>
        <p:nvSpPr>
          <p:cNvPr id="98" name="Google Shape;98;g33ff1cc942e_0_52">
            <a:extLst>
              <a:ext uri="{FF2B5EF4-FFF2-40B4-BE49-F238E27FC236}">
                <a16:creationId xmlns:a16="http://schemas.microsoft.com/office/drawing/2014/main" id="{4C17F5BF-F92D-9E84-4EC9-B41EC354070E}"/>
              </a:ext>
            </a:extLst>
          </p:cNvPr>
          <p:cNvSpPr txBox="1"/>
          <p:nvPr/>
        </p:nvSpPr>
        <p:spPr>
          <a:xfrm>
            <a:off x="324971" y="1325700"/>
            <a:ext cx="7354296" cy="19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During winter 2024 we performed analysis for laboratory confirmed influenza cases</a:t>
            </a:r>
          </a:p>
          <a:p>
            <a:pPr marL="800100" lvl="1" indent="-342900">
              <a:lnSpc>
                <a:spcPct val="90000"/>
              </a:lnSpc>
              <a:buClr>
                <a:srgbClr val="EE3A89"/>
              </a:buClr>
              <a:buSzPts val="3000"/>
              <a:buFont typeface="Courier New" panose="02070309020205020404" pitchFamily="49" charset="0"/>
              <a:buChar char="o"/>
            </a:pPr>
            <a:r>
              <a:rPr lang="en-AU" sz="2000" b="1" dirty="0">
                <a:solidFill>
                  <a:srgbClr val="262261"/>
                </a:solidFill>
              </a:rPr>
              <a:t>Daily number of laboratory confirmed cases</a:t>
            </a:r>
          </a:p>
          <a:p>
            <a:pPr marL="1257300" lvl="2" indent="-342900">
              <a:lnSpc>
                <a:spcPct val="90000"/>
              </a:lnSpc>
              <a:buClr>
                <a:srgbClr val="EE3A89"/>
              </a:buClr>
              <a:buSzPts val="3000"/>
              <a:buFont typeface="Wingdings" panose="05000000000000000000" pitchFamily="2" charset="2"/>
              <a:buChar char="§"/>
            </a:pPr>
            <a:r>
              <a:rPr lang="en-AU" sz="2000" b="1" dirty="0">
                <a:solidFill>
                  <a:srgbClr val="262261"/>
                </a:solidFill>
              </a:rPr>
              <a:t>Strong day-of-the-week effects</a:t>
            </a:r>
          </a:p>
          <a:p>
            <a:pPr marL="800100" lvl="1" indent="-342900">
              <a:lnSpc>
                <a:spcPct val="90000"/>
              </a:lnSpc>
              <a:buClr>
                <a:srgbClr val="EE3A89"/>
              </a:buClr>
              <a:buSzPts val="3000"/>
              <a:buFont typeface="Courier New" panose="02070309020205020404" pitchFamily="49" charset="0"/>
              <a:buChar char="o"/>
            </a:pPr>
            <a:r>
              <a:rPr lang="en-AU" sz="2000" b="1" dirty="0">
                <a:solidFill>
                  <a:srgbClr val="262261"/>
                </a:solidFill>
              </a:rPr>
              <a:t>Results of typing/subtyping </a:t>
            </a:r>
          </a:p>
          <a:p>
            <a:pPr marL="1257300" lvl="2" indent="-342900">
              <a:lnSpc>
                <a:spcPct val="90000"/>
              </a:lnSpc>
              <a:buClr>
                <a:srgbClr val="EE3A89"/>
              </a:buClr>
              <a:buSzPts val="3000"/>
              <a:buFont typeface="Wingdings" panose="05000000000000000000" pitchFamily="2" charset="2"/>
              <a:buChar char="§"/>
            </a:pPr>
            <a:r>
              <a:rPr lang="en-AU" sz="2000" b="1" dirty="0">
                <a:solidFill>
                  <a:srgbClr val="262261"/>
                </a:solidFill>
              </a:rPr>
              <a:t>Subtyping performed for ~1% of samples</a:t>
            </a:r>
          </a:p>
        </p:txBody>
      </p:sp>
      <p:sp>
        <p:nvSpPr>
          <p:cNvPr id="100" name="Google Shape;100;g33ff1cc942e_0_52">
            <a:extLst>
              <a:ext uri="{FF2B5EF4-FFF2-40B4-BE49-F238E27FC236}">
                <a16:creationId xmlns:a16="http://schemas.microsoft.com/office/drawing/2014/main" id="{60EB8679-76B1-0088-C136-3CB16086C14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31</a:t>
            </a:fld>
            <a:endParaRPr/>
          </a:p>
        </p:txBody>
      </p:sp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22DADA2C-C9A2-235E-E697-3E18765E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pic>
        <p:nvPicPr>
          <p:cNvPr id="7" name="Picture 6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0CDB04F3-0503-0379-89C8-EDE6D3F34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417" y="890007"/>
            <a:ext cx="3580796" cy="5967993"/>
          </a:xfrm>
          <a:prstGeom prst="rect">
            <a:avLst/>
          </a:prstGeom>
        </p:spPr>
      </p:pic>
      <p:pic>
        <p:nvPicPr>
          <p:cNvPr id="9" name="Picture 8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2A64851D-8396-E02A-68B2-4E1FBCD19D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2779"/>
            <a:ext cx="4614264" cy="38452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114BE4-DCAD-F1FB-1C7E-DE835DA68B74}"/>
              </a:ext>
            </a:extLst>
          </p:cNvPr>
          <p:cNvSpPr txBox="1"/>
          <p:nvPr/>
        </p:nvSpPr>
        <p:spPr>
          <a:xfrm>
            <a:off x="4793290" y="5934670"/>
            <a:ext cx="2885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00" b="1" dirty="0">
                <a:solidFill>
                  <a:srgbClr val="262261"/>
                </a:solidFill>
              </a:rPr>
              <a:t>Eales et al. 2025. Communicable Diseases Intelligence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079618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42463A5A-69A3-5BAD-7023-6773F2810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A401B4D4-780B-07EB-03C5-C1724A9E62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3199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Case study: Real-time analysis of influenza subtypes in Victoria</a:t>
            </a:r>
            <a:endParaRPr dirty="0">
              <a:solidFill>
                <a:srgbClr val="262261"/>
              </a:solidFill>
            </a:endParaRPr>
          </a:p>
        </p:txBody>
      </p:sp>
      <p:sp>
        <p:nvSpPr>
          <p:cNvPr id="98" name="Google Shape;98;g33ff1cc942e_0_52">
            <a:extLst>
              <a:ext uri="{FF2B5EF4-FFF2-40B4-BE49-F238E27FC236}">
                <a16:creationId xmlns:a16="http://schemas.microsoft.com/office/drawing/2014/main" id="{F60DB159-4B2D-C6A8-A048-BAFB705D9269}"/>
              </a:ext>
            </a:extLst>
          </p:cNvPr>
          <p:cNvSpPr txBox="1"/>
          <p:nvPr/>
        </p:nvSpPr>
        <p:spPr>
          <a:xfrm>
            <a:off x="203780" y="1183636"/>
            <a:ext cx="7015630" cy="19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Estimate smoothed trends in the:</a:t>
            </a:r>
          </a:p>
          <a:p>
            <a:pPr marL="800100" lvl="1" indent="-342900">
              <a:lnSpc>
                <a:spcPct val="90000"/>
              </a:lnSpc>
              <a:buClr>
                <a:srgbClr val="EE3A89"/>
              </a:buClr>
              <a:buSzPts val="3000"/>
              <a:buFont typeface="Courier New" panose="02070309020205020404" pitchFamily="49" charset="0"/>
              <a:buChar char="o"/>
            </a:pPr>
            <a:r>
              <a:rPr lang="en-AU" sz="2000" b="1" dirty="0">
                <a:solidFill>
                  <a:srgbClr val="262261"/>
                </a:solidFill>
              </a:rPr>
              <a:t>Total number of influenza cases</a:t>
            </a:r>
          </a:p>
          <a:p>
            <a:pPr marL="800100" lvl="1" indent="-342900">
              <a:lnSpc>
                <a:spcPct val="90000"/>
              </a:lnSpc>
              <a:buClr>
                <a:srgbClr val="EE3A89"/>
              </a:buClr>
              <a:buSzPts val="3000"/>
              <a:buFont typeface="Courier New" panose="02070309020205020404" pitchFamily="49" charset="0"/>
              <a:buChar char="o"/>
            </a:pPr>
            <a:r>
              <a:rPr lang="en-AU" sz="2000" b="1" dirty="0">
                <a:solidFill>
                  <a:srgbClr val="262261"/>
                </a:solidFill>
              </a:rPr>
              <a:t>Subtype specific influenza cases</a:t>
            </a:r>
          </a:p>
          <a:p>
            <a:pPr marL="800100" lvl="1" indent="-342900">
              <a:lnSpc>
                <a:spcPct val="90000"/>
              </a:lnSpc>
              <a:buClr>
                <a:srgbClr val="EE3A89"/>
              </a:buClr>
              <a:buSzPts val="3000"/>
              <a:buFont typeface="Courier New" panose="02070309020205020404" pitchFamily="49" charset="0"/>
              <a:buChar char="o"/>
            </a:pPr>
            <a:r>
              <a:rPr lang="en-AU" sz="2000" b="1" dirty="0">
                <a:solidFill>
                  <a:srgbClr val="262261"/>
                </a:solidFill>
              </a:rPr>
              <a:t>Time-varying growth rates for each subtype</a:t>
            </a:r>
          </a:p>
          <a:p>
            <a:pPr marL="800100" lvl="1" indent="-342900">
              <a:lnSpc>
                <a:spcPct val="90000"/>
              </a:lnSpc>
              <a:buClr>
                <a:srgbClr val="EE3A89"/>
              </a:buClr>
              <a:buSzPts val="3000"/>
              <a:buFont typeface="Courier New" panose="02070309020205020404" pitchFamily="49" charset="0"/>
              <a:buChar char="o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H3N2 dominated the later part of the season with consistently higher growth rate from early-May</a:t>
            </a:r>
          </a:p>
        </p:txBody>
      </p:sp>
      <p:sp>
        <p:nvSpPr>
          <p:cNvPr id="100" name="Google Shape;100;g33ff1cc942e_0_52">
            <a:extLst>
              <a:ext uri="{FF2B5EF4-FFF2-40B4-BE49-F238E27FC236}">
                <a16:creationId xmlns:a16="http://schemas.microsoft.com/office/drawing/2014/main" id="{E50E1FC9-FEEC-AF9D-E839-17D65A638CF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32</a:t>
            </a:fld>
            <a:endParaRPr/>
          </a:p>
        </p:txBody>
      </p:sp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03B1DDA9-D335-AB33-91AC-B0793AADC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D9CD8D3-52EA-7C43-1EC0-84529584CD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71" b="16563"/>
          <a:stretch/>
        </p:blipFill>
        <p:spPr bwMode="auto">
          <a:xfrm>
            <a:off x="15970" y="3168065"/>
            <a:ext cx="7391250" cy="300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6E61D17-CF6F-D9F0-1E4F-F4D6DD0514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29" b="1013"/>
          <a:stretch/>
        </p:blipFill>
        <p:spPr bwMode="auto">
          <a:xfrm>
            <a:off x="15970" y="6055520"/>
            <a:ext cx="7391250" cy="83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00CFC9-C06B-A894-C202-4A9648105B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491"/>
          <a:stretch/>
        </p:blipFill>
        <p:spPr bwMode="auto">
          <a:xfrm>
            <a:off x="7278876" y="1183636"/>
            <a:ext cx="4314298" cy="215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CD6B4C-9990-76FD-5490-3937CF220B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23"/>
          <a:stretch/>
        </p:blipFill>
        <p:spPr bwMode="auto">
          <a:xfrm>
            <a:off x="7278876" y="3281967"/>
            <a:ext cx="4314298" cy="3612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BAE027-52B6-4C01-82B2-874D877C4F2C}"/>
              </a:ext>
            </a:extLst>
          </p:cNvPr>
          <p:cNvSpPr txBox="1"/>
          <p:nvPr/>
        </p:nvSpPr>
        <p:spPr>
          <a:xfrm>
            <a:off x="0" y="6538900"/>
            <a:ext cx="288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00" b="1" dirty="0">
                <a:solidFill>
                  <a:srgbClr val="262261"/>
                </a:solidFill>
              </a:rPr>
              <a:t>Eales et al. 2025.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9721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BE35FB01-BB85-EC06-50C7-9CB3D2D04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67DA983A-96CF-9590-09A9-2BCA88C145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3199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Case study: Real-time analysis of influenza subtypes in Victoria</a:t>
            </a:r>
            <a:endParaRPr dirty="0">
              <a:solidFill>
                <a:srgbClr val="262261"/>
              </a:solidFill>
            </a:endParaRPr>
          </a:p>
        </p:txBody>
      </p:sp>
      <p:sp>
        <p:nvSpPr>
          <p:cNvPr id="98" name="Google Shape;98;g33ff1cc942e_0_52">
            <a:extLst>
              <a:ext uri="{FF2B5EF4-FFF2-40B4-BE49-F238E27FC236}">
                <a16:creationId xmlns:a16="http://schemas.microsoft.com/office/drawing/2014/main" id="{20E21B24-674B-52A8-4AB9-100957ACE21D}"/>
              </a:ext>
            </a:extLst>
          </p:cNvPr>
          <p:cNvSpPr txBox="1"/>
          <p:nvPr/>
        </p:nvSpPr>
        <p:spPr>
          <a:xfrm>
            <a:off x="200695" y="1807126"/>
            <a:ext cx="6723728" cy="394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191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Real-time subtype specific estimates were broadly consistent with final end-of-season estimates</a:t>
            </a:r>
          </a:p>
          <a:p>
            <a:pPr marL="457200" indent="-4191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Compare:</a:t>
            </a:r>
          </a:p>
          <a:p>
            <a:pPr marL="914400" lvl="1" indent="-4191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Solid lines and shaded regions (real-time estimates)</a:t>
            </a:r>
          </a:p>
          <a:p>
            <a:pPr marL="914400" lvl="1" indent="-4191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Dashed lines (95% CrI end-of-season estimates)</a:t>
            </a:r>
          </a:p>
          <a:p>
            <a:pPr marL="914400" marR="0" lvl="1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○"/>
            </a:pPr>
            <a:endParaRPr lang="en-AU" sz="2000" b="1" dirty="0">
              <a:solidFill>
                <a:srgbClr val="262261"/>
              </a:solidFill>
            </a:endParaRPr>
          </a:p>
          <a:p>
            <a:pPr marL="457200" indent="-4191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Some disagreement during April 2024</a:t>
            </a:r>
          </a:p>
          <a:p>
            <a:pPr marL="914400" marR="0" lvl="1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○"/>
            </a:pPr>
            <a:r>
              <a:rPr lang="en-AU" sz="2000" b="1" dirty="0">
                <a:solidFill>
                  <a:srgbClr val="262261"/>
                </a:solidFill>
              </a:rPr>
              <a:t>A period when modelled cases were very low for H3N2 and very little subtyping was occurring</a:t>
            </a:r>
            <a:endParaRPr sz="2000" b="1" dirty="0">
              <a:solidFill>
                <a:srgbClr val="262261"/>
              </a:solidFill>
            </a:endParaRPr>
          </a:p>
        </p:txBody>
      </p:sp>
      <p:sp>
        <p:nvSpPr>
          <p:cNvPr id="100" name="Google Shape;100;g33ff1cc942e_0_52">
            <a:extLst>
              <a:ext uri="{FF2B5EF4-FFF2-40B4-BE49-F238E27FC236}">
                <a16:creationId xmlns:a16="http://schemas.microsoft.com/office/drawing/2014/main" id="{830F9C33-BA42-BCE1-BBE4-6460AAC9E45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33</a:t>
            </a:fld>
            <a:endParaRPr/>
          </a:p>
        </p:txBody>
      </p:sp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BAC1C64F-3C08-5415-5F45-86990AD89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D773E33D-23C0-A043-2731-B0DEFD8C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245" y="956733"/>
            <a:ext cx="4315505" cy="597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4C680CB-CCDB-85DE-4EDC-4DC502D57303}"/>
              </a:ext>
            </a:extLst>
          </p:cNvPr>
          <p:cNvSpPr/>
          <p:nvPr/>
        </p:nvSpPr>
        <p:spPr>
          <a:xfrm>
            <a:off x="8266176" y="5175504"/>
            <a:ext cx="612648" cy="804672"/>
          </a:xfrm>
          <a:prstGeom prst="rect">
            <a:avLst/>
          </a:prstGeom>
          <a:noFill/>
          <a:ln w="38100">
            <a:solidFill>
              <a:srgbClr val="2622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9CA4D-1C66-1351-1752-92C4E71241CE}"/>
              </a:ext>
            </a:extLst>
          </p:cNvPr>
          <p:cNvSpPr/>
          <p:nvPr/>
        </p:nvSpPr>
        <p:spPr>
          <a:xfrm>
            <a:off x="8134778" y="6291072"/>
            <a:ext cx="963502" cy="502920"/>
          </a:xfrm>
          <a:prstGeom prst="rect">
            <a:avLst/>
          </a:prstGeom>
          <a:noFill/>
          <a:ln w="38100">
            <a:solidFill>
              <a:srgbClr val="2622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ADB981-4145-1F89-B4AF-2EC9D24D2368}"/>
              </a:ext>
            </a:extLst>
          </p:cNvPr>
          <p:cNvSpPr txBox="1"/>
          <p:nvPr/>
        </p:nvSpPr>
        <p:spPr>
          <a:xfrm>
            <a:off x="0" y="6510956"/>
            <a:ext cx="288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00" b="1" dirty="0">
                <a:solidFill>
                  <a:srgbClr val="262261"/>
                </a:solidFill>
              </a:rPr>
              <a:t>Eales et al. 2025.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4833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C8F9A1A9-76CF-E3CE-0C87-6AE134BA2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3ff1cc942e_0_88">
            <a:extLst>
              <a:ext uri="{FF2B5EF4-FFF2-40B4-BE49-F238E27FC236}">
                <a16:creationId xmlns:a16="http://schemas.microsoft.com/office/drawing/2014/main" id="{4BC4AC17-E356-F92D-AE70-ED402ECF70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888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b="1" dirty="0">
                <a:solidFill>
                  <a:srgbClr val="262261"/>
                </a:solidFill>
              </a:rPr>
              <a:t>Summary</a:t>
            </a:r>
            <a:endParaRPr b="1" dirty="0">
              <a:solidFill>
                <a:srgbClr val="262261"/>
              </a:solidFill>
            </a:endParaRPr>
          </a:p>
        </p:txBody>
      </p:sp>
      <p:sp>
        <p:nvSpPr>
          <p:cNvPr id="125" name="Google Shape;125;g33ff1cc942e_0_88">
            <a:extLst>
              <a:ext uri="{FF2B5EF4-FFF2-40B4-BE49-F238E27FC236}">
                <a16:creationId xmlns:a16="http://schemas.microsoft.com/office/drawing/2014/main" id="{5D49FC28-E359-B8FF-4745-247C66069766}"/>
              </a:ext>
            </a:extLst>
          </p:cNvPr>
          <p:cNvSpPr txBox="1"/>
          <p:nvPr/>
        </p:nvSpPr>
        <p:spPr>
          <a:xfrm>
            <a:off x="306100" y="1428401"/>
            <a:ext cx="11377800" cy="5511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810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3810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We have discussed some of the biases present in epidemic time series that are routinely measured and reported</a:t>
            </a:r>
          </a:p>
          <a:p>
            <a:pPr marL="838200" lvl="1" indent="-342900">
              <a:lnSpc>
                <a:spcPct val="90000"/>
              </a:lnSpc>
              <a:buClr>
                <a:srgbClr val="EE3A89"/>
              </a:buClr>
              <a:buSzPts val="3000"/>
              <a:buFont typeface="Courier New" panose="02070309020205020404" pitchFamily="49" charset="0"/>
              <a:buChar char="o"/>
            </a:pPr>
            <a:r>
              <a:rPr lang="en-AU" sz="2000" b="1" dirty="0">
                <a:solidFill>
                  <a:srgbClr val="262261"/>
                </a:solidFill>
              </a:rPr>
              <a:t>For a more extensive description see the further reading for this lecture</a:t>
            </a:r>
          </a:p>
          <a:p>
            <a:pPr marL="3810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3810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We have demonstrated that epidemic time series data are often composed of multiple signals from different pathogens. For example:</a:t>
            </a:r>
          </a:p>
          <a:p>
            <a:pPr marL="838200" lvl="1" indent="-342900">
              <a:lnSpc>
                <a:spcPct val="90000"/>
              </a:lnSpc>
              <a:buClr>
                <a:srgbClr val="EE3A89"/>
              </a:buClr>
              <a:buSzPts val="3000"/>
              <a:buFont typeface="Courier New" panose="02070309020205020404" pitchFamily="49" charset="0"/>
              <a:buChar char="o"/>
            </a:pPr>
            <a:r>
              <a:rPr lang="en-AU" sz="2000" b="1" dirty="0">
                <a:solidFill>
                  <a:srgbClr val="262261"/>
                </a:solidFill>
              </a:rPr>
              <a:t>SARS-CoV-2 variants</a:t>
            </a:r>
          </a:p>
          <a:p>
            <a:pPr marL="838200" lvl="1" indent="-342900">
              <a:lnSpc>
                <a:spcPct val="90000"/>
              </a:lnSpc>
              <a:buClr>
                <a:srgbClr val="EE3A89"/>
              </a:buClr>
              <a:buSzPts val="3000"/>
              <a:buFont typeface="Courier New" panose="02070309020205020404" pitchFamily="49" charset="0"/>
              <a:buChar char="o"/>
            </a:pPr>
            <a:r>
              <a:rPr lang="en-AU" sz="2000" b="1" dirty="0">
                <a:solidFill>
                  <a:srgbClr val="262261"/>
                </a:solidFill>
              </a:rPr>
              <a:t>Other respiratory pathogens contributing to ILI</a:t>
            </a:r>
          </a:p>
          <a:p>
            <a:pPr marL="838200" lvl="1" indent="-342900">
              <a:lnSpc>
                <a:spcPct val="90000"/>
              </a:lnSpc>
              <a:buClr>
                <a:srgbClr val="EE3A89"/>
              </a:buClr>
              <a:buSzPts val="3000"/>
              <a:buFont typeface="Courier New" panose="02070309020205020404" pitchFamily="49" charset="0"/>
              <a:buChar char="o"/>
            </a:pPr>
            <a:r>
              <a:rPr lang="en-AU" sz="2000" b="1" dirty="0">
                <a:solidFill>
                  <a:srgbClr val="262261"/>
                </a:solidFill>
              </a:rPr>
              <a:t>Mpox clades</a:t>
            </a:r>
          </a:p>
          <a:p>
            <a:pPr marL="838200" lvl="1" indent="-342900">
              <a:lnSpc>
                <a:spcPct val="90000"/>
              </a:lnSpc>
              <a:buClr>
                <a:srgbClr val="EE3A89"/>
              </a:buClr>
              <a:buSzPts val="3000"/>
              <a:buFont typeface="Courier New" panose="02070309020205020404" pitchFamily="49" charset="0"/>
              <a:buChar char="o"/>
            </a:pPr>
            <a:r>
              <a:rPr lang="en-AU" sz="2000" b="1" dirty="0">
                <a:solidFill>
                  <a:srgbClr val="262261"/>
                </a:solidFill>
              </a:rPr>
              <a:t>Dengue serotypes</a:t>
            </a:r>
          </a:p>
          <a:p>
            <a:pPr marL="838200" lvl="1" indent="-342900">
              <a:lnSpc>
                <a:spcPct val="90000"/>
              </a:lnSpc>
              <a:buClr>
                <a:srgbClr val="EE3A89"/>
              </a:buClr>
              <a:buSzPts val="3000"/>
              <a:buFont typeface="Courier New" panose="02070309020205020404" pitchFamily="49" charset="0"/>
              <a:buChar char="o"/>
            </a:pPr>
            <a:r>
              <a:rPr lang="en-AU" sz="2000" b="1" dirty="0">
                <a:solidFill>
                  <a:srgbClr val="262261"/>
                </a:solidFill>
              </a:rPr>
              <a:t>RSV groups</a:t>
            </a:r>
          </a:p>
          <a:p>
            <a:pPr marL="838200" lvl="1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3810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3810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Statistical models exist that can infer trends in multiple pathogens from routine surveillance data</a:t>
            </a:r>
          </a:p>
          <a:p>
            <a:pPr marL="838200" lvl="1" indent="-342900">
              <a:lnSpc>
                <a:spcPct val="90000"/>
              </a:lnSpc>
              <a:buClr>
                <a:srgbClr val="EE3A89"/>
              </a:buClr>
              <a:buSzPts val="3000"/>
              <a:buFont typeface="Courier New" panose="02070309020205020404" pitchFamily="49" charset="0"/>
              <a:buChar char="o"/>
            </a:pPr>
            <a:r>
              <a:rPr lang="en-AU" sz="2000" b="1" dirty="0">
                <a:solidFill>
                  <a:srgbClr val="262261"/>
                </a:solidFill>
              </a:rPr>
              <a:t>R package in development (</a:t>
            </a:r>
            <a:r>
              <a:rPr lang="en-AU" sz="2000" b="1" dirty="0" err="1">
                <a:solidFill>
                  <a:srgbClr val="262261"/>
                </a:solidFill>
              </a:rPr>
              <a:t>EpiStrainDynamics</a:t>
            </a:r>
            <a:r>
              <a:rPr lang="en-AU" sz="2000" b="1" dirty="0">
                <a:solidFill>
                  <a:srgbClr val="262261"/>
                </a:solidFill>
              </a:rPr>
              <a:t>)</a:t>
            </a:r>
          </a:p>
          <a:p>
            <a:pPr marL="3810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</p:txBody>
      </p:sp>
      <p:sp>
        <p:nvSpPr>
          <p:cNvPr id="127" name="Google Shape;127;g33ff1cc942e_0_88">
            <a:extLst>
              <a:ext uri="{FF2B5EF4-FFF2-40B4-BE49-F238E27FC236}">
                <a16:creationId xmlns:a16="http://schemas.microsoft.com/office/drawing/2014/main" id="{E41B806A-4EE6-E798-2E02-B9516AB0881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34</a:t>
            </a:fld>
            <a:endParaRPr/>
          </a:p>
        </p:txBody>
      </p:sp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43747CDB-FC88-069C-3012-E2074AA1A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6836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A985E598-E30B-5FCB-F625-BE1772F3A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3ff1cc942e_0_88">
            <a:extLst>
              <a:ext uri="{FF2B5EF4-FFF2-40B4-BE49-F238E27FC236}">
                <a16:creationId xmlns:a16="http://schemas.microsoft.com/office/drawing/2014/main" id="{97E97B2B-29FB-DB1D-0243-B8BD18EA68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888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b="1" dirty="0">
                <a:solidFill>
                  <a:srgbClr val="262261"/>
                </a:solidFill>
              </a:rPr>
              <a:t>References</a:t>
            </a:r>
            <a:endParaRPr b="1" dirty="0">
              <a:solidFill>
                <a:srgbClr val="262261"/>
              </a:solidFill>
            </a:endParaRPr>
          </a:p>
        </p:txBody>
      </p:sp>
      <p:sp>
        <p:nvSpPr>
          <p:cNvPr id="125" name="Google Shape;125;g33ff1cc942e_0_88">
            <a:extLst>
              <a:ext uri="{FF2B5EF4-FFF2-40B4-BE49-F238E27FC236}">
                <a16:creationId xmlns:a16="http://schemas.microsoft.com/office/drawing/2014/main" id="{5F3E07AD-09EE-08AA-C6B8-986F994D319F}"/>
              </a:ext>
            </a:extLst>
          </p:cNvPr>
          <p:cNvSpPr txBox="1"/>
          <p:nvPr/>
        </p:nvSpPr>
        <p:spPr>
          <a:xfrm>
            <a:off x="306100" y="1671638"/>
            <a:ext cx="11377800" cy="4335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810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Eales O, McCaw JM, Shearer FM. Biases in routine influenza surveillance indicators used to monitor infection incidence and recommendations for improvement. Influenza Other </a:t>
            </a:r>
            <a:r>
              <a:rPr lang="en-AU" sz="2000" b="1" dirty="0" err="1">
                <a:solidFill>
                  <a:srgbClr val="262261"/>
                </a:solidFill>
              </a:rPr>
              <a:t>Respi</a:t>
            </a:r>
            <a:r>
              <a:rPr lang="en-AU" sz="2000" b="1" dirty="0">
                <a:solidFill>
                  <a:srgbClr val="262261"/>
                </a:solidFill>
              </a:rPr>
              <a:t> Viruses. 2024;18: e70050.</a:t>
            </a:r>
          </a:p>
          <a:p>
            <a:pPr marL="3810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Eales O, McCaw JM, Shearer FM. Challenges in the case-based surveillance of infectious diseases. R Soc Open Sci. 2024;11: 240202.</a:t>
            </a:r>
          </a:p>
          <a:p>
            <a:pPr marL="3810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Eales O, Windecker SM, McCaw JM, Shearer FM. Inferring temporal trends of multiple pathogens, variants, subtypes or serotypes from routine surveillance data. American Journal of Epidemiology. 2025</a:t>
            </a:r>
          </a:p>
          <a:p>
            <a:pPr marL="3810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Eales O, et al. Temporal analysis of respiratory virus epidemics in Victoria over winter 2024. Communicable Diseases Intelligence. 2025 [in press]</a:t>
            </a:r>
          </a:p>
          <a:p>
            <a:pPr marL="3810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endParaRPr lang="en-AU" sz="2000" b="1" dirty="0">
              <a:solidFill>
                <a:srgbClr val="262261"/>
              </a:solidFill>
              <a:highlight>
                <a:srgbClr val="FFFF00"/>
              </a:highlight>
            </a:endParaRPr>
          </a:p>
        </p:txBody>
      </p:sp>
      <p:sp>
        <p:nvSpPr>
          <p:cNvPr id="127" name="Google Shape;127;g33ff1cc942e_0_88">
            <a:extLst>
              <a:ext uri="{FF2B5EF4-FFF2-40B4-BE49-F238E27FC236}">
                <a16:creationId xmlns:a16="http://schemas.microsoft.com/office/drawing/2014/main" id="{62BBA232-EDC3-D49E-97F2-AA613E3F587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35</a:t>
            </a:fld>
            <a:endParaRPr/>
          </a:p>
        </p:txBody>
      </p:sp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764FC854-1900-14FB-B2D6-81F633C2A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29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0237E428-9F18-C5C1-21E0-498C665B1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0DFD8450-D65C-8A09-4E87-C9A29B9C0D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888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Background: why do we conduct influenza surveillance?</a:t>
            </a:r>
            <a:endParaRPr dirty="0">
              <a:solidFill>
                <a:srgbClr val="262261"/>
              </a:solidFill>
            </a:endParaRPr>
          </a:p>
        </p:txBody>
      </p:sp>
      <p:sp>
        <p:nvSpPr>
          <p:cNvPr id="98" name="Google Shape;98;g33ff1cc942e_0_52">
            <a:extLst>
              <a:ext uri="{FF2B5EF4-FFF2-40B4-BE49-F238E27FC236}">
                <a16:creationId xmlns:a16="http://schemas.microsoft.com/office/drawing/2014/main" id="{D13FFE05-CA33-DB96-2C95-B9B1DB23FCEF}"/>
              </a:ext>
            </a:extLst>
          </p:cNvPr>
          <p:cNvSpPr txBox="1"/>
          <p:nvPr/>
        </p:nvSpPr>
        <p:spPr>
          <a:xfrm>
            <a:off x="170927" y="1249428"/>
            <a:ext cx="11757306" cy="2749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Monitoring the incidence of influenza infections is important for quantifying:</a:t>
            </a:r>
          </a:p>
          <a:p>
            <a:pPr marL="685800" lvl="1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transmission dynamics (e.g., peak timing, peak magnitude, time of season onset)</a:t>
            </a:r>
          </a:p>
          <a:p>
            <a:pPr marL="685800" lvl="1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clinical severity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Routine community surveillance typically reports three surveillance indicators: </a:t>
            </a:r>
          </a:p>
          <a:p>
            <a:pPr marL="685800" lvl="1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Influenza-like illness (ILI)</a:t>
            </a:r>
          </a:p>
          <a:p>
            <a:pPr marL="685800" lvl="1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Laboratory-confirmed influenza </a:t>
            </a:r>
          </a:p>
          <a:p>
            <a:pPr marL="685800" lvl="1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The test-positive proportion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Often substantial differences between the trends of these indicators within and across influenza seasons</a:t>
            </a:r>
          </a:p>
        </p:txBody>
      </p:sp>
      <p:sp>
        <p:nvSpPr>
          <p:cNvPr id="100" name="Google Shape;100;g33ff1cc942e_0_52">
            <a:extLst>
              <a:ext uri="{FF2B5EF4-FFF2-40B4-BE49-F238E27FC236}">
                <a16:creationId xmlns:a16="http://schemas.microsoft.com/office/drawing/2014/main" id="{E9651736-8A3E-6A86-1C4E-AF61C4919DC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4</a:t>
            </a:fld>
            <a:endParaRPr/>
          </a:p>
        </p:txBody>
      </p:sp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AA449A76-4278-F05D-B614-CB75EC31F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998E6B-90DA-F6B0-BB9C-B315A46F4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67" y="4112596"/>
            <a:ext cx="11521440" cy="27454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BA386E-C9FC-46CB-7E8A-64469508DE21}"/>
              </a:ext>
            </a:extLst>
          </p:cNvPr>
          <p:cNvSpPr/>
          <p:nvPr/>
        </p:nvSpPr>
        <p:spPr>
          <a:xfrm>
            <a:off x="3432810" y="4112595"/>
            <a:ext cx="925830" cy="2123254"/>
          </a:xfrm>
          <a:prstGeom prst="rect">
            <a:avLst/>
          </a:prstGeom>
          <a:noFill/>
          <a:ln w="38100">
            <a:solidFill>
              <a:srgbClr val="EE3A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DEA4FC-4A6E-2552-F133-8CEA8189458B}"/>
              </a:ext>
            </a:extLst>
          </p:cNvPr>
          <p:cNvSpPr/>
          <p:nvPr/>
        </p:nvSpPr>
        <p:spPr>
          <a:xfrm>
            <a:off x="9589770" y="4112595"/>
            <a:ext cx="925830" cy="2123254"/>
          </a:xfrm>
          <a:prstGeom prst="rect">
            <a:avLst/>
          </a:prstGeom>
          <a:noFill/>
          <a:ln w="38100">
            <a:solidFill>
              <a:srgbClr val="EE3A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1B3C53-5199-DEDA-8A73-CA09E110AABC}"/>
              </a:ext>
            </a:extLst>
          </p:cNvPr>
          <p:cNvSpPr/>
          <p:nvPr/>
        </p:nvSpPr>
        <p:spPr>
          <a:xfrm>
            <a:off x="5669280" y="5246370"/>
            <a:ext cx="723646" cy="989479"/>
          </a:xfrm>
          <a:prstGeom prst="rect">
            <a:avLst/>
          </a:prstGeom>
          <a:noFill/>
          <a:ln w="38100">
            <a:solidFill>
              <a:srgbClr val="EE3A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1AE333-6E97-FE43-A320-D5D5B08B85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892" t="93561" r="26509" b="835"/>
          <a:stretch/>
        </p:blipFill>
        <p:spPr>
          <a:xfrm>
            <a:off x="1388589" y="6544195"/>
            <a:ext cx="9500260" cy="29094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0C13F58-C3A9-2517-BFA1-CC35733F2D39}"/>
              </a:ext>
            </a:extLst>
          </p:cNvPr>
          <p:cNvSpPr/>
          <p:nvPr/>
        </p:nvSpPr>
        <p:spPr>
          <a:xfrm flipV="1">
            <a:off x="3534170" y="6665503"/>
            <a:ext cx="389591" cy="63648"/>
          </a:xfrm>
          <a:prstGeom prst="rect">
            <a:avLst/>
          </a:prstGeom>
          <a:solidFill>
            <a:srgbClr val="29A37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2CEF8-4DA9-6D1F-9645-6742A2A1A568}"/>
              </a:ext>
            </a:extLst>
          </p:cNvPr>
          <p:cNvSpPr/>
          <p:nvPr/>
        </p:nvSpPr>
        <p:spPr>
          <a:xfrm flipV="1">
            <a:off x="5609953" y="6671259"/>
            <a:ext cx="389591" cy="57892"/>
          </a:xfrm>
          <a:prstGeom prst="rect">
            <a:avLst/>
          </a:prstGeom>
          <a:solidFill>
            <a:srgbClr val="DE8E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BD4F8E-6779-CEDB-7667-18436C97A46D}"/>
              </a:ext>
            </a:extLst>
          </p:cNvPr>
          <p:cNvSpPr/>
          <p:nvPr/>
        </p:nvSpPr>
        <p:spPr>
          <a:xfrm flipV="1">
            <a:off x="8553054" y="6670402"/>
            <a:ext cx="389591" cy="63648"/>
          </a:xfrm>
          <a:prstGeom prst="rect">
            <a:avLst/>
          </a:prstGeom>
          <a:solidFill>
            <a:srgbClr val="8D89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9700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AA9AED26-06CE-33A4-61F5-448824D2B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8A8963E1-87A1-C2C0-CCE0-CF027D2C76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3199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Surveillance indicators: Influenza-like illness (ILI)</a:t>
            </a:r>
            <a:endParaRPr dirty="0">
              <a:solidFill>
                <a:srgbClr val="262261"/>
              </a:solidFill>
            </a:endParaRPr>
          </a:p>
        </p:txBody>
      </p:sp>
      <p:sp>
        <p:nvSpPr>
          <p:cNvPr id="98" name="Google Shape;98;g33ff1cc942e_0_52">
            <a:extLst>
              <a:ext uri="{FF2B5EF4-FFF2-40B4-BE49-F238E27FC236}">
                <a16:creationId xmlns:a16="http://schemas.microsoft.com/office/drawing/2014/main" id="{E93C03FD-1F7C-7065-31F3-A25655784BC9}"/>
              </a:ext>
            </a:extLst>
          </p:cNvPr>
          <p:cNvSpPr txBox="1"/>
          <p:nvPr/>
        </p:nvSpPr>
        <p:spPr>
          <a:xfrm>
            <a:off x="314567" y="1667933"/>
            <a:ext cx="4308233" cy="5189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ILI is the rate of influenza-like illness (usually) reported through sentinel healthcare sites per unit time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Influenza infections represent only a small fraction of ILI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The ILI time-series regularly used to quantify influenza dynamics mostly reflects the abundance of other pathogens (which also vary over time).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</p:txBody>
      </p:sp>
      <p:sp>
        <p:nvSpPr>
          <p:cNvPr id="100" name="Google Shape;100;g33ff1cc942e_0_52">
            <a:extLst>
              <a:ext uri="{FF2B5EF4-FFF2-40B4-BE49-F238E27FC236}">
                <a16:creationId xmlns:a16="http://schemas.microsoft.com/office/drawing/2014/main" id="{D4972CA3-EAAE-8657-BEFF-0D71BE8A021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5</a:t>
            </a:fld>
            <a:endParaRPr/>
          </a:p>
        </p:txBody>
      </p:sp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6A1FFFBD-7B9C-D52E-AF86-C420B42BA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7F412B-1F5F-3115-78B4-63AEFEF32D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9"/>
          <a:stretch/>
        </p:blipFill>
        <p:spPr>
          <a:xfrm>
            <a:off x="5349382" y="1606517"/>
            <a:ext cx="6120012" cy="36829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566741-8AD1-298E-2DA9-697B52B3F5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17"/>
          <a:stretch/>
        </p:blipFill>
        <p:spPr>
          <a:xfrm>
            <a:off x="5349382" y="2537511"/>
            <a:ext cx="2215119" cy="29582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365C837-78F2-E7D5-3717-750E5B75CEB1}"/>
              </a:ext>
            </a:extLst>
          </p:cNvPr>
          <p:cNvSpPr/>
          <p:nvPr/>
        </p:nvSpPr>
        <p:spPr>
          <a:xfrm>
            <a:off x="7569202" y="2537511"/>
            <a:ext cx="3978551" cy="2958238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31278C-D622-B5C7-8DA0-BCE36ED7C3A8}"/>
              </a:ext>
            </a:extLst>
          </p:cNvPr>
          <p:cNvSpPr txBox="1"/>
          <p:nvPr/>
        </p:nvSpPr>
        <p:spPr>
          <a:xfrm>
            <a:off x="7759245" y="6077235"/>
            <a:ext cx="3978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00" b="1" dirty="0">
                <a:solidFill>
                  <a:srgbClr val="262261"/>
                </a:solidFill>
              </a:rPr>
              <a:t>Eales et al. 2024. </a:t>
            </a:r>
            <a:r>
              <a:rPr lang="en-AU" b="1" dirty="0">
                <a:solidFill>
                  <a:srgbClr val="262261"/>
                </a:solidFill>
              </a:rPr>
              <a:t>Influenza and Other Respiratory Viruses</a:t>
            </a:r>
            <a:endParaRPr lang="en-AU" sz="1800" b="1" dirty="0">
              <a:solidFill>
                <a:srgbClr val="EE3A89"/>
              </a:solidFill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2316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E88914C4-3617-038A-20CD-AA0DC62C1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E38122D6-C7E2-69B5-A11A-7EE737D135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3199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Surveillance indicators: Laboratory confirmed influenza (LCI)</a:t>
            </a:r>
            <a:endParaRPr lang="en-AU" dirty="0">
              <a:solidFill>
                <a:srgbClr val="262261"/>
              </a:solidFill>
            </a:endParaRPr>
          </a:p>
        </p:txBody>
      </p:sp>
      <p:sp>
        <p:nvSpPr>
          <p:cNvPr id="98" name="Google Shape;98;g33ff1cc942e_0_52">
            <a:extLst>
              <a:ext uri="{FF2B5EF4-FFF2-40B4-BE49-F238E27FC236}">
                <a16:creationId xmlns:a16="http://schemas.microsoft.com/office/drawing/2014/main" id="{BB02B047-CF12-CC17-454F-D3D0EE95FF9B}"/>
              </a:ext>
            </a:extLst>
          </p:cNvPr>
          <p:cNvSpPr txBox="1"/>
          <p:nvPr/>
        </p:nvSpPr>
        <p:spPr>
          <a:xfrm>
            <a:off x="314567" y="1684867"/>
            <a:ext cx="4787900" cy="51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The rate of laboratory-confirmed influenza infections per unit time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In some circumstances will not depend on other circulating pathogens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Influenced by the probability of laboratory testing being performed given presentation to healthcare with ILI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Probability of laboratory testing being performed can vary over time (both between seasons and within a single season)</a:t>
            </a:r>
          </a:p>
        </p:txBody>
      </p:sp>
      <p:sp>
        <p:nvSpPr>
          <p:cNvPr id="100" name="Google Shape;100;g33ff1cc942e_0_52">
            <a:extLst>
              <a:ext uri="{FF2B5EF4-FFF2-40B4-BE49-F238E27FC236}">
                <a16:creationId xmlns:a16="http://schemas.microsoft.com/office/drawing/2014/main" id="{8F74E555-744F-9BE1-BEE7-4F922E90401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6</a:t>
            </a:fld>
            <a:endParaRPr/>
          </a:p>
        </p:txBody>
      </p:sp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10909525-0E1F-232C-810C-EDFFD47DE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ED9AFE-BF75-A6BE-C077-A6990C5F3A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11"/>
          <a:stretch/>
        </p:blipFill>
        <p:spPr>
          <a:xfrm>
            <a:off x="5932169" y="1863825"/>
            <a:ext cx="5996063" cy="19930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A512F4-1A49-9E90-03BA-4D85C8F0F6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11"/>
          <a:stretch/>
        </p:blipFill>
        <p:spPr>
          <a:xfrm>
            <a:off x="5932169" y="4244738"/>
            <a:ext cx="5996064" cy="20024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A37025-EDC1-5F7E-2F62-A3ECCFA39A3A}"/>
              </a:ext>
            </a:extLst>
          </p:cNvPr>
          <p:cNvSpPr txBox="1"/>
          <p:nvPr/>
        </p:nvSpPr>
        <p:spPr>
          <a:xfrm>
            <a:off x="7246620" y="1533127"/>
            <a:ext cx="385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Laboratory-confirmed influenza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0F704-E46D-994E-7D48-2241EBE1CDDE}"/>
              </a:ext>
            </a:extLst>
          </p:cNvPr>
          <p:cNvSpPr txBox="1"/>
          <p:nvPr/>
        </p:nvSpPr>
        <p:spPr>
          <a:xfrm>
            <a:off x="7345549" y="3932860"/>
            <a:ext cx="3398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Probability of laboratory testing</a:t>
            </a:r>
          </a:p>
        </p:txBody>
      </p:sp>
    </p:spTree>
    <p:extLst>
      <p:ext uri="{BB962C8B-B14F-4D97-AF65-F5344CB8AC3E}">
        <p14:creationId xmlns:p14="http://schemas.microsoft.com/office/powerpoint/2010/main" val="152712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F1D1CEE3-DC04-789C-7A88-203335574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F54C241E-DAA0-7546-24F0-D2E14EA4D2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3199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Surveillance indicators: the test-positive proportion (TPP)</a:t>
            </a:r>
            <a:endParaRPr lang="en-AU" dirty="0">
              <a:solidFill>
                <a:srgbClr val="262261"/>
              </a:solidFill>
            </a:endParaRPr>
          </a:p>
        </p:txBody>
      </p:sp>
      <p:sp>
        <p:nvSpPr>
          <p:cNvPr id="98" name="Google Shape;98;g33ff1cc942e_0_52">
            <a:extLst>
              <a:ext uri="{FF2B5EF4-FFF2-40B4-BE49-F238E27FC236}">
                <a16:creationId xmlns:a16="http://schemas.microsoft.com/office/drawing/2014/main" id="{867C6C8F-5B90-FC0B-995D-5222F996E1C9}"/>
              </a:ext>
            </a:extLst>
          </p:cNvPr>
          <p:cNvSpPr txBox="1"/>
          <p:nvPr/>
        </p:nvSpPr>
        <p:spPr>
          <a:xfrm>
            <a:off x="314567" y="1325700"/>
            <a:ext cx="4308233" cy="5532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The proportion of laboratory tests positive for influenza (‘percentage positive’)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Most difficult to interpret surveillance indicator used to represent influenza infection incidence.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Increases can reflect increases in influenza incidence or decreases in the incidence of other pathogens (e.g., SARS-CoV-2) 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If ILI was only caused by influenza the test-positive proportion would be constant</a:t>
            </a:r>
          </a:p>
        </p:txBody>
      </p:sp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4777A81C-2A7B-590E-00AD-43A8918FA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5A4826-009F-7FAD-3B4F-D614470AE6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73"/>
          <a:stretch/>
        </p:blipFill>
        <p:spPr>
          <a:xfrm>
            <a:off x="5920740" y="1835350"/>
            <a:ext cx="6044126" cy="20303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0E0CFA-9A4C-23DB-F114-A3EE2B2BB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0576" y="4128748"/>
            <a:ext cx="6127657" cy="1951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3601DD-437A-C6E7-73A3-697E5FF101C1}"/>
              </a:ext>
            </a:extLst>
          </p:cNvPr>
          <p:cNvSpPr txBox="1"/>
          <p:nvPr/>
        </p:nvSpPr>
        <p:spPr>
          <a:xfrm>
            <a:off x="7777223" y="3944082"/>
            <a:ext cx="2331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Influenza-like illness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4DD0D5-A6F5-C2A6-0ADF-3F32A2B655B1}"/>
              </a:ext>
            </a:extLst>
          </p:cNvPr>
          <p:cNvSpPr txBox="1"/>
          <p:nvPr/>
        </p:nvSpPr>
        <p:spPr>
          <a:xfrm>
            <a:off x="7777223" y="1558351"/>
            <a:ext cx="270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Test-positive proportion</a:t>
            </a:r>
          </a:p>
        </p:txBody>
      </p:sp>
    </p:spTree>
    <p:extLst>
      <p:ext uri="{BB962C8B-B14F-4D97-AF65-F5344CB8AC3E}">
        <p14:creationId xmlns:p14="http://schemas.microsoft.com/office/powerpoint/2010/main" val="2489651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B29A98E0-5215-D197-BAB2-D1E4ECD78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76906D42-84D3-0CF0-4D37-37D64AA722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8195732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Comparison of influenza surveillance indicators</a:t>
            </a:r>
            <a:endParaRPr dirty="0">
              <a:solidFill>
                <a:srgbClr val="262261"/>
              </a:solidFill>
            </a:endParaRPr>
          </a:p>
        </p:txBody>
      </p:sp>
      <p:sp>
        <p:nvSpPr>
          <p:cNvPr id="98" name="Google Shape;98;g33ff1cc942e_0_52">
            <a:extLst>
              <a:ext uri="{FF2B5EF4-FFF2-40B4-BE49-F238E27FC236}">
                <a16:creationId xmlns:a16="http://schemas.microsoft.com/office/drawing/2014/main" id="{2449714B-1870-F81E-637A-163B47243D74}"/>
              </a:ext>
            </a:extLst>
          </p:cNvPr>
          <p:cNvSpPr txBox="1"/>
          <p:nvPr/>
        </p:nvSpPr>
        <p:spPr>
          <a:xfrm>
            <a:off x="170927" y="1325700"/>
            <a:ext cx="11757306" cy="2673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Often substantial differences between the trends of these indicators within and across influenza seasons. For example:</a:t>
            </a:r>
          </a:p>
          <a:p>
            <a:pPr marL="800100" lvl="1" indent="-342900">
              <a:lnSpc>
                <a:spcPct val="90000"/>
              </a:lnSpc>
              <a:buClr>
                <a:srgbClr val="EE3A89"/>
              </a:buClr>
              <a:buSzPts val="3000"/>
              <a:buFont typeface="Courier New" panose="02070309020205020404" pitchFamily="49" charset="0"/>
              <a:buChar char="o"/>
            </a:pPr>
            <a:r>
              <a:rPr lang="en-AU" sz="2000" b="1" dirty="0">
                <a:solidFill>
                  <a:srgbClr val="262261"/>
                </a:solidFill>
              </a:rPr>
              <a:t>Differences in relative peak magnitude</a:t>
            </a:r>
          </a:p>
          <a:p>
            <a:pPr marL="800100" lvl="1" indent="-342900">
              <a:lnSpc>
                <a:spcPct val="90000"/>
              </a:lnSpc>
              <a:buClr>
                <a:srgbClr val="EE3A89"/>
              </a:buClr>
              <a:buSzPts val="3000"/>
              <a:buFont typeface="Courier New" panose="02070309020205020404" pitchFamily="49" charset="0"/>
              <a:buChar char="o"/>
            </a:pPr>
            <a:r>
              <a:rPr lang="en-AU" sz="2000" b="1" dirty="0">
                <a:solidFill>
                  <a:srgbClr val="262261"/>
                </a:solidFill>
              </a:rPr>
              <a:t>Differences in time of season ‘onset’</a:t>
            </a:r>
          </a:p>
          <a:p>
            <a:pPr marL="800100" lvl="1" indent="-342900">
              <a:lnSpc>
                <a:spcPct val="90000"/>
              </a:lnSpc>
              <a:buClr>
                <a:srgbClr val="EE3A89"/>
              </a:buClr>
              <a:buSzPts val="3000"/>
              <a:buFont typeface="Courier New" panose="02070309020205020404" pitchFamily="49" charset="0"/>
              <a:buChar char="o"/>
            </a:pPr>
            <a:endParaRPr lang="en-AU" sz="2000" b="1" dirty="0">
              <a:solidFill>
                <a:srgbClr val="262261"/>
              </a:solidFill>
            </a:endParaRPr>
          </a:p>
          <a:p>
            <a:pPr marL="3429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r>
              <a:rPr lang="en-AU" sz="2000" b="1" dirty="0">
                <a:solidFill>
                  <a:srgbClr val="EE3A89"/>
                </a:solidFill>
              </a:rPr>
              <a:t>So which indicator would be best to report?</a:t>
            </a:r>
          </a:p>
          <a:p>
            <a:pPr marL="685800" lvl="1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</p:txBody>
      </p:sp>
      <p:sp>
        <p:nvSpPr>
          <p:cNvPr id="100" name="Google Shape;100;g33ff1cc942e_0_52">
            <a:extLst>
              <a:ext uri="{FF2B5EF4-FFF2-40B4-BE49-F238E27FC236}">
                <a16:creationId xmlns:a16="http://schemas.microsoft.com/office/drawing/2014/main" id="{7078FAD4-749C-0918-A466-E1F05F1A6B2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8</a:t>
            </a:fld>
            <a:endParaRPr/>
          </a:p>
        </p:txBody>
      </p:sp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9633DB02-848D-4DC8-1C8D-A6F51F33F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1005F8-357D-2BD3-E1F0-A873FA6AE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67" y="4112596"/>
            <a:ext cx="11521440" cy="27454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15F0D50-0B6C-B5F5-6641-9E1291FF7C61}"/>
              </a:ext>
            </a:extLst>
          </p:cNvPr>
          <p:cNvSpPr/>
          <p:nvPr/>
        </p:nvSpPr>
        <p:spPr>
          <a:xfrm>
            <a:off x="3432810" y="4112595"/>
            <a:ext cx="925830" cy="2123254"/>
          </a:xfrm>
          <a:prstGeom prst="rect">
            <a:avLst/>
          </a:prstGeom>
          <a:noFill/>
          <a:ln w="38100">
            <a:solidFill>
              <a:srgbClr val="EE3A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222395-AE29-EAC2-950E-B506338449DD}"/>
              </a:ext>
            </a:extLst>
          </p:cNvPr>
          <p:cNvSpPr/>
          <p:nvPr/>
        </p:nvSpPr>
        <p:spPr>
          <a:xfrm>
            <a:off x="9589770" y="4112595"/>
            <a:ext cx="925830" cy="2123254"/>
          </a:xfrm>
          <a:prstGeom prst="rect">
            <a:avLst/>
          </a:prstGeom>
          <a:noFill/>
          <a:ln w="38100">
            <a:solidFill>
              <a:srgbClr val="EE3A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08EF91-BEB5-079B-6CC8-136D847B6C8F}"/>
              </a:ext>
            </a:extLst>
          </p:cNvPr>
          <p:cNvSpPr/>
          <p:nvPr/>
        </p:nvSpPr>
        <p:spPr>
          <a:xfrm>
            <a:off x="5669280" y="5246370"/>
            <a:ext cx="723646" cy="989479"/>
          </a:xfrm>
          <a:prstGeom prst="rect">
            <a:avLst/>
          </a:prstGeom>
          <a:noFill/>
          <a:ln w="38100">
            <a:solidFill>
              <a:srgbClr val="EE3A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C9DDF9-8A47-B83E-FBE2-1C54F8B495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892" t="93561" r="26509" b="835"/>
          <a:stretch/>
        </p:blipFill>
        <p:spPr>
          <a:xfrm>
            <a:off x="1388589" y="6544195"/>
            <a:ext cx="9500260" cy="29094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D3F1123-3856-C1D6-CB45-FE485A26B8FE}"/>
              </a:ext>
            </a:extLst>
          </p:cNvPr>
          <p:cNvSpPr/>
          <p:nvPr/>
        </p:nvSpPr>
        <p:spPr>
          <a:xfrm flipV="1">
            <a:off x="3534170" y="6665503"/>
            <a:ext cx="389591" cy="63648"/>
          </a:xfrm>
          <a:prstGeom prst="rect">
            <a:avLst/>
          </a:prstGeom>
          <a:solidFill>
            <a:srgbClr val="29A37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C6E28F-50DA-70E6-7D3E-EEC100068C54}"/>
              </a:ext>
            </a:extLst>
          </p:cNvPr>
          <p:cNvSpPr/>
          <p:nvPr/>
        </p:nvSpPr>
        <p:spPr>
          <a:xfrm flipV="1">
            <a:off x="5609953" y="6671259"/>
            <a:ext cx="389591" cy="57892"/>
          </a:xfrm>
          <a:prstGeom prst="rect">
            <a:avLst/>
          </a:prstGeom>
          <a:solidFill>
            <a:srgbClr val="DE8E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696BB0-28F4-D4C5-5F39-CB1F1E1570BB}"/>
              </a:ext>
            </a:extLst>
          </p:cNvPr>
          <p:cNvSpPr/>
          <p:nvPr/>
        </p:nvSpPr>
        <p:spPr>
          <a:xfrm flipV="1">
            <a:off x="8553054" y="6670402"/>
            <a:ext cx="389591" cy="63648"/>
          </a:xfrm>
          <a:prstGeom prst="rect">
            <a:avLst/>
          </a:prstGeom>
          <a:solidFill>
            <a:srgbClr val="8D89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6BCC11-228F-CE01-DA53-70A1E1418850}"/>
              </a:ext>
            </a:extLst>
          </p:cNvPr>
          <p:cNvSpPr/>
          <p:nvPr/>
        </p:nvSpPr>
        <p:spPr>
          <a:xfrm>
            <a:off x="6550036" y="5246370"/>
            <a:ext cx="1005447" cy="989479"/>
          </a:xfrm>
          <a:prstGeom prst="rect">
            <a:avLst/>
          </a:prstGeom>
          <a:noFill/>
          <a:ln w="38100">
            <a:solidFill>
              <a:srgbClr val="EE3A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DB78A8-9C9F-5A95-BCEF-C28906EB8700}"/>
              </a:ext>
            </a:extLst>
          </p:cNvPr>
          <p:cNvSpPr/>
          <p:nvPr/>
        </p:nvSpPr>
        <p:spPr>
          <a:xfrm>
            <a:off x="7929548" y="5604933"/>
            <a:ext cx="1586985" cy="657494"/>
          </a:xfrm>
          <a:prstGeom prst="rect">
            <a:avLst/>
          </a:prstGeom>
          <a:noFill/>
          <a:ln w="38100">
            <a:solidFill>
              <a:srgbClr val="EE3A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3218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11" grpId="0" animBg="1"/>
      <p:bldP spid="11" grpId="1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F631F9DB-C555-529D-3F89-95BB2E588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10F32013-84C2-D8EB-D99A-38C6658321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363199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Report ILI+ as the primary surveillance indicator</a:t>
            </a:r>
            <a:endParaRPr lang="en-AU" dirty="0">
              <a:solidFill>
                <a:srgbClr val="262261"/>
              </a:solidFill>
            </a:endParaRPr>
          </a:p>
        </p:txBody>
      </p:sp>
      <p:sp>
        <p:nvSpPr>
          <p:cNvPr id="98" name="Google Shape;98;g33ff1cc942e_0_52">
            <a:extLst>
              <a:ext uri="{FF2B5EF4-FFF2-40B4-BE49-F238E27FC236}">
                <a16:creationId xmlns:a16="http://schemas.microsoft.com/office/drawing/2014/main" id="{0CEFB5F5-4205-3CDC-C90D-E951368BD512}"/>
              </a:ext>
            </a:extLst>
          </p:cNvPr>
          <p:cNvSpPr txBox="1"/>
          <p:nvPr/>
        </p:nvSpPr>
        <p:spPr>
          <a:xfrm>
            <a:off x="314567" y="1208452"/>
            <a:ext cx="11673361" cy="4363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All three surveillance indicators (ILI, LCI, TPP) are dependent on multiple unknown and unmeasured quantities</a:t>
            </a:r>
          </a:p>
          <a:p>
            <a:pPr marL="800100" lvl="1" indent="-342900">
              <a:lnSpc>
                <a:spcPct val="90000"/>
              </a:lnSpc>
              <a:buClr>
                <a:srgbClr val="EE3A89"/>
              </a:buClr>
              <a:buSzPts val="3000"/>
              <a:buFont typeface="Courier New" panose="02070309020205020404" pitchFamily="49" charset="0"/>
              <a:buChar char="o"/>
            </a:pPr>
            <a:r>
              <a:rPr lang="en-AU" sz="2000" b="1" dirty="0">
                <a:solidFill>
                  <a:srgbClr val="262261"/>
                </a:solidFill>
              </a:rPr>
              <a:t>Other circulating ILI-causing pathogens</a:t>
            </a:r>
          </a:p>
          <a:p>
            <a:pPr marL="800100" lvl="1" indent="-342900">
              <a:lnSpc>
                <a:spcPct val="90000"/>
              </a:lnSpc>
              <a:buClr>
                <a:srgbClr val="EE3A89"/>
              </a:buClr>
              <a:buSzPts val="3000"/>
              <a:buFont typeface="Courier New" panose="02070309020205020404" pitchFamily="49" charset="0"/>
              <a:buChar char="o"/>
            </a:pPr>
            <a:r>
              <a:rPr lang="en-AU" sz="2000" b="1" dirty="0">
                <a:solidFill>
                  <a:srgbClr val="262261"/>
                </a:solidFill>
              </a:rPr>
              <a:t>Laboratory testing rates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The data can be used to construct an indicator that more closely reflects trends in the underlying infection incidence 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ILI+: the rate of influenza-like illness multiplied by the test-positive proportion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If laboratory testing also identifies other pathogens, then analogous surveillance indicators can be constructed for each pathogen </a:t>
            </a:r>
          </a:p>
        </p:txBody>
      </p:sp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BE81A5A0-4C27-B8F4-9B0D-D622A065E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6F7FE4-B3F9-09CD-5D1E-9E628BA9A7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78365"/>
          <a:stretch>
            <a:fillRect/>
          </a:stretch>
        </p:blipFill>
        <p:spPr>
          <a:xfrm>
            <a:off x="614899" y="5134989"/>
            <a:ext cx="1411126" cy="17111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F1F390-BC66-25F7-CCF5-7C9D4FA65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956" y="5113737"/>
            <a:ext cx="951994" cy="17111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3BBFC7-3C2A-9EAF-53F5-C104B797A052}"/>
              </a:ext>
            </a:extLst>
          </p:cNvPr>
          <p:cNvSpPr txBox="1"/>
          <p:nvPr/>
        </p:nvSpPr>
        <p:spPr>
          <a:xfrm>
            <a:off x="329323" y="4823283"/>
            <a:ext cx="2331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Influenza-like illness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4FB40A-B2A9-46D1-E0F6-7475BB0A01EA}"/>
              </a:ext>
            </a:extLst>
          </p:cNvPr>
          <p:cNvSpPr txBox="1"/>
          <p:nvPr/>
        </p:nvSpPr>
        <p:spPr>
          <a:xfrm>
            <a:off x="7043147" y="4681026"/>
            <a:ext cx="3033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ILI+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64DFB2-76CC-8E27-FBAD-6866D7D639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73" r="77169"/>
          <a:stretch>
            <a:fillRect/>
          </a:stretch>
        </p:blipFill>
        <p:spPr>
          <a:xfrm>
            <a:off x="4168749" y="5163035"/>
            <a:ext cx="1008872" cy="17111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2C6218-5CA8-490C-B2BB-8CD163BC7214}"/>
              </a:ext>
            </a:extLst>
          </p:cNvPr>
          <p:cNvSpPr txBox="1"/>
          <p:nvPr/>
        </p:nvSpPr>
        <p:spPr>
          <a:xfrm>
            <a:off x="3447160" y="4793703"/>
            <a:ext cx="270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Test-positive proportion</a:t>
            </a:r>
          </a:p>
        </p:txBody>
      </p:sp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D89A4BDC-58E2-0F78-30A7-44405FBA0F24}"/>
              </a:ext>
            </a:extLst>
          </p:cNvPr>
          <p:cNvSpPr/>
          <p:nvPr/>
        </p:nvSpPr>
        <p:spPr>
          <a:xfrm>
            <a:off x="2430228" y="5512118"/>
            <a:ext cx="1071786" cy="1013012"/>
          </a:xfrm>
          <a:prstGeom prst="mathMultiply">
            <a:avLst/>
          </a:prstGeom>
          <a:solidFill>
            <a:srgbClr val="26226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Equals 9">
            <a:extLst>
              <a:ext uri="{FF2B5EF4-FFF2-40B4-BE49-F238E27FC236}">
                <a16:creationId xmlns:a16="http://schemas.microsoft.com/office/drawing/2014/main" id="{CF104823-4217-285F-08CB-C96EE98B798D}"/>
              </a:ext>
            </a:extLst>
          </p:cNvPr>
          <p:cNvSpPr/>
          <p:nvPr/>
        </p:nvSpPr>
        <p:spPr>
          <a:xfrm>
            <a:off x="6218430" y="5629475"/>
            <a:ext cx="1398494" cy="837972"/>
          </a:xfrm>
          <a:prstGeom prst="mathEqual">
            <a:avLst/>
          </a:prstGeom>
          <a:solidFill>
            <a:srgbClr val="26226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25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65243AFA-FBE6-437B-BD5A-9676CEC506A8}" vid="{32F230DE-0AB6-4FB4-A754-AF77CEC093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6091</TotalTime>
  <Words>1837</Words>
  <Application>Microsoft Office PowerPoint</Application>
  <PresentationFormat>Widescreen</PresentationFormat>
  <Paragraphs>334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Aptos</vt:lpstr>
      <vt:lpstr>Arial</vt:lpstr>
      <vt:lpstr>Courier New</vt:lpstr>
      <vt:lpstr>Wingdings</vt:lpstr>
      <vt:lpstr>Office Theme</vt:lpstr>
      <vt:lpstr>Lecture 6  Analysis of epidemic time-series part 3: quantifying trends in epidemic time series data consisting of signals from multiple pathogens, strains or variants</vt:lpstr>
      <vt:lpstr>This lecture’s scope</vt:lpstr>
      <vt:lpstr>Influenza surveillance</vt:lpstr>
      <vt:lpstr>Background: why do we conduct influenza surveillance?</vt:lpstr>
      <vt:lpstr>Surveillance indicators: Influenza-like illness (ILI)</vt:lpstr>
      <vt:lpstr>Surveillance indicators: Laboratory confirmed influenza (LCI)</vt:lpstr>
      <vt:lpstr>Surveillance indicators: the test-positive proportion (TPP)</vt:lpstr>
      <vt:lpstr>Comparison of influenza surveillance indicators</vt:lpstr>
      <vt:lpstr>Report ILI+ as the primary surveillance indicator</vt:lpstr>
      <vt:lpstr>Report ILI+ as the primary surveillance indicator</vt:lpstr>
      <vt:lpstr>Stratify ILI+ by influenza type and subtype</vt:lpstr>
      <vt:lpstr>Relevance to other types of pathogen surveillance</vt:lpstr>
      <vt:lpstr>Syndromic surveillance</vt:lpstr>
      <vt:lpstr>Confirmed cases (i.e. case-based surveillance)</vt:lpstr>
      <vt:lpstr>Confirmed cases (i.e. case-based surveillance)</vt:lpstr>
      <vt:lpstr>Test-positive proportion</vt:lpstr>
      <vt:lpstr>Combining syndromic surveillance with test-positive proportion</vt:lpstr>
      <vt:lpstr>Stratify surveillance indicators by component pathogens</vt:lpstr>
      <vt:lpstr>How are component pathogen data typically presented?</vt:lpstr>
      <vt:lpstr>How are multi-component data typically presented?</vt:lpstr>
      <vt:lpstr>How is data currently presented?</vt:lpstr>
      <vt:lpstr>How is data currently presented?</vt:lpstr>
      <vt:lpstr>Statistical methods</vt:lpstr>
      <vt:lpstr>What does ILI+ look like in practice?</vt:lpstr>
      <vt:lpstr>What does ILI+ look like in practice?</vt:lpstr>
      <vt:lpstr>Statistical models can be used to account for noise</vt:lpstr>
      <vt:lpstr>Statistical models can be used to account for noise</vt:lpstr>
      <vt:lpstr>Statistical models can be used to account for noise</vt:lpstr>
      <vt:lpstr>Case studies</vt:lpstr>
      <vt:lpstr>Case study: Delta variant emergence in the United Kingdom</vt:lpstr>
      <vt:lpstr>Case study: Real-time analysis of influenza subtypes in Victoria</vt:lpstr>
      <vt:lpstr>Case study: Real-time analysis of influenza subtypes in Victoria</vt:lpstr>
      <vt:lpstr>Case study: Real-time analysis of influenza subtypes in Victoria</vt:lpstr>
      <vt:lpstr>Summary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Oliver Eales</dc:creator>
  <cp:lastModifiedBy>Alexandra Hogan</cp:lastModifiedBy>
  <cp:revision>3</cp:revision>
  <dcterms:created xsi:type="dcterms:W3CDTF">2025-03-14T00:40:00Z</dcterms:created>
  <dcterms:modified xsi:type="dcterms:W3CDTF">2025-09-29T23:28:11Z</dcterms:modified>
</cp:coreProperties>
</file>